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Default Extension="wdp" ContentType="image/vnd.ms-photo"/>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84" r:id="rId3"/>
    <p:sldId id="258" r:id="rId4"/>
    <p:sldId id="282" r:id="rId5"/>
    <p:sldId id="283" r:id="rId6"/>
    <p:sldId id="264" r:id="rId7"/>
    <p:sldId id="265" r:id="rId8"/>
    <p:sldId id="266" r:id="rId9"/>
    <p:sldId id="269" r:id="rId10"/>
    <p:sldId id="270" r:id="rId11"/>
    <p:sldId id="277" r:id="rId12"/>
  </p:sldIdLst>
  <p:sldSz cx="15119350" cy="1069181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6088" autoAdjust="0"/>
    <p:restoredTop sz="94660"/>
  </p:normalViewPr>
  <p:slideViewPr>
    <p:cSldViewPr snapToGrid="0">
      <p:cViewPr varScale="1">
        <p:scale>
          <a:sx n="98" d="100"/>
          <a:sy n="98" d="100"/>
        </p:scale>
        <p:origin x="-2400" y="-90"/>
      </p:cViewPr>
      <p:guideLst>
        <p:guide orient="horz" pos="3368"/>
        <p:guide pos="4762"/>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hdphoto2.wdp>
</file>

<file path=ppt/media/hdphoto3.wdp>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a:extLst>
            <a:ext uri="{FF2B5EF4-FFF2-40B4-BE49-F238E27FC236}">
              <a16:creationId xmlns:a16="http://schemas.microsoft.com/office/drawing/2014/main" xmlns="" id="{A3AA66E6-E106-3443-4530-99447E39425D}"/>
            </a:ext>
          </a:extLst>
        </p:cNvPr>
        <p:cNvGrpSpPr/>
        <p:nvPr/>
      </p:nvGrpSpPr>
      <p:grpSpPr>
        <a:xfrm>
          <a:off x="0" y="0"/>
          <a:ext cx="0" cy="0"/>
          <a:chOff x="0" y="0"/>
          <a:chExt cx="0" cy="0"/>
        </a:xfrm>
      </p:grpSpPr>
      <p:sp>
        <p:nvSpPr>
          <p:cNvPr id="59" name="Google Shape;59;g2d67c7422a4_0_52:notes">
            <a:extLst>
              <a:ext uri="{FF2B5EF4-FFF2-40B4-BE49-F238E27FC236}">
                <a16:creationId xmlns:a16="http://schemas.microsoft.com/office/drawing/2014/main" xmlns="" id="{C7C49293-AE30-18D9-72B6-230A8DFB9611}"/>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a:extLst>
              <a:ext uri="{FF2B5EF4-FFF2-40B4-BE49-F238E27FC236}">
                <a16:creationId xmlns:a16="http://schemas.microsoft.com/office/drawing/2014/main" xmlns="" id="{B300482E-0BEE-4C23-EEB2-9B47F39E7DC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xmlns="" val="39331503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a:extLst>
            <a:ext uri="{FF2B5EF4-FFF2-40B4-BE49-F238E27FC236}">
              <a16:creationId xmlns:a16="http://schemas.microsoft.com/office/drawing/2014/main" xmlns="" id="{A45C3792-4274-5099-714E-5AD7F3CB8DFE}"/>
            </a:ext>
          </a:extLst>
        </p:cNvPr>
        <p:cNvGrpSpPr/>
        <p:nvPr/>
      </p:nvGrpSpPr>
      <p:grpSpPr>
        <a:xfrm>
          <a:off x="0" y="0"/>
          <a:ext cx="0" cy="0"/>
          <a:chOff x="0" y="0"/>
          <a:chExt cx="0" cy="0"/>
        </a:xfrm>
      </p:grpSpPr>
      <p:sp>
        <p:nvSpPr>
          <p:cNvPr id="84" name="Google Shape;84;g316b4128d45_0_134:notes">
            <a:extLst>
              <a:ext uri="{FF2B5EF4-FFF2-40B4-BE49-F238E27FC236}">
                <a16:creationId xmlns:a16="http://schemas.microsoft.com/office/drawing/2014/main" xmlns="" id="{CF0D99E9-FCA6-FDCA-0BA5-725971BBA2FF}"/>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a:extLst>
              <a:ext uri="{FF2B5EF4-FFF2-40B4-BE49-F238E27FC236}">
                <a16:creationId xmlns:a16="http://schemas.microsoft.com/office/drawing/2014/main" xmlns="" id="{A59AD4F4-84C9-5FF6-534C-A3F994AB219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xmlns="" val="23878871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a:extLst>
            <a:ext uri="{FF2B5EF4-FFF2-40B4-BE49-F238E27FC236}">
              <a16:creationId xmlns:a16="http://schemas.microsoft.com/office/drawing/2014/main" xmlns="" id="{76EDE4C8-44BB-CA71-07E9-B40C33DCC146}"/>
            </a:ext>
          </a:extLst>
        </p:cNvPr>
        <p:cNvGrpSpPr/>
        <p:nvPr/>
      </p:nvGrpSpPr>
      <p:grpSpPr>
        <a:xfrm>
          <a:off x="0" y="0"/>
          <a:ext cx="0" cy="0"/>
          <a:chOff x="0" y="0"/>
          <a:chExt cx="0" cy="0"/>
        </a:xfrm>
      </p:grpSpPr>
      <p:sp>
        <p:nvSpPr>
          <p:cNvPr id="84" name="Google Shape;84;g316b4128d45_0_134:notes">
            <a:extLst>
              <a:ext uri="{FF2B5EF4-FFF2-40B4-BE49-F238E27FC236}">
                <a16:creationId xmlns:a16="http://schemas.microsoft.com/office/drawing/2014/main" xmlns="" id="{A03B3D01-6F30-747E-AFE3-CFB3FE713D0E}"/>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a:extLst>
              <a:ext uri="{FF2B5EF4-FFF2-40B4-BE49-F238E27FC236}">
                <a16:creationId xmlns:a16="http://schemas.microsoft.com/office/drawing/2014/main" xmlns="" id="{4E40467E-E9DD-0B46-90E2-0A5B4CAC206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xmlns="" val="3831175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132virtualwing.org/"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6"/>
        <p:cNvGrpSpPr/>
        <p:nvPr/>
      </p:nvGrpSpPr>
      <p:grpSpPr>
        <a:xfrm>
          <a:off x="0" y="0"/>
          <a:ext cx="0" cy="0"/>
          <a:chOff x="0" y="0"/>
          <a:chExt cx="0" cy="0"/>
        </a:xfrm>
      </p:grpSpPr>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pic>
        <p:nvPicPr>
          <p:cNvPr id="4" name="Google Shape;57;p13">
            <a:hlinkClick r:id="rId2"/>
            <a:extLst>
              <a:ext uri="{FF2B5EF4-FFF2-40B4-BE49-F238E27FC236}">
                <a16:creationId xmlns:a16="http://schemas.microsoft.com/office/drawing/2014/main" xmlns="" id="{B72CF07A-A0CF-142C-F365-47C6002D7951}"/>
              </a:ext>
            </a:extLst>
          </p:cNvPr>
          <p:cNvPicPr preferRelativeResize="0"/>
          <p:nvPr userDrawn="1"/>
        </p:nvPicPr>
        <p:blipFill rotWithShape="1">
          <a:blip r:embed="rId3">
            <a:alphaModFix/>
          </a:blip>
          <a:srcRect r="-2532" b="-2501"/>
          <a:stretch/>
        </p:blipFill>
        <p:spPr>
          <a:xfrm>
            <a:off x="435875" y="164488"/>
            <a:ext cx="1575817" cy="1620000"/>
          </a:xfrm>
          <a:prstGeom prst="rect">
            <a:avLst/>
          </a:prstGeom>
          <a:noFill/>
          <a:ln>
            <a:noFill/>
          </a:ln>
        </p:spPr>
      </p:pic>
      <p:sp>
        <p:nvSpPr>
          <p:cNvPr id="7" name="TextBox 6">
            <a:extLst>
              <a:ext uri="{FF2B5EF4-FFF2-40B4-BE49-F238E27FC236}">
                <a16:creationId xmlns:a16="http://schemas.microsoft.com/office/drawing/2014/main" xmlns="" id="{E54AEF70-1FA7-E700-EC95-F52433FBCEBD}"/>
              </a:ext>
            </a:extLst>
          </p:cNvPr>
          <p:cNvSpPr txBox="1"/>
          <p:nvPr userDrawn="1"/>
        </p:nvSpPr>
        <p:spPr>
          <a:xfrm>
            <a:off x="2491408" y="164488"/>
            <a:ext cx="2252540" cy="400110"/>
          </a:xfrm>
          <a:prstGeom prst="rect">
            <a:avLst/>
          </a:prstGeom>
          <a:noFill/>
        </p:spPr>
        <p:txBody>
          <a:bodyPr wrap="none" rtlCol="0">
            <a:spAutoFit/>
          </a:bodyPr>
          <a:lstStyle/>
          <a:p>
            <a:r>
              <a:rPr lang="en-GB" sz="2000" dirty="0"/>
              <a:t>Facility Name, CC</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6.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microsoft.com/office/2007/relationships/hdphoto" Target="../media/hdphoto3.wdp"/><Relationship Id="rId5" Type="http://schemas.openxmlformats.org/officeDocument/2006/relationships/image" Target="../media/image7.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3.png"/><Relationship Id="rId4" Type="http://schemas.microsoft.com/office/2007/relationships/hdphoto" Target="../media/hdphoto3.wdp"/></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6.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SRNTGT102 </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err="1"/>
              <a:t>Olenogorsk</a:t>
            </a:r>
            <a:r>
              <a:rPr lang="en-GB" sz="4000" dirty="0"/>
              <a:t> West Missile Factory</a:t>
            </a:r>
            <a:r>
              <a:rPr lang="fr" sz="4000" dirty="0"/>
              <a:t>,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SECRET - DCS WORLD</a:t>
            </a:r>
            <a:endParaRPr b="1">
              <a:solidFill>
                <a:srgbClr val="FF0000"/>
              </a:solidFill>
            </a:endParaRPr>
          </a:p>
          <a:p>
            <a:pPr marL="0" lvl="0" indent="0" algn="ctr" rtl="0">
              <a:spcBef>
                <a:spcPts val="0"/>
              </a:spcBef>
              <a:spcAft>
                <a:spcPts val="0"/>
              </a:spcAft>
              <a:buNone/>
            </a:pPr>
            <a:r>
              <a:rPr lang="fr" b="1">
                <a:solidFill>
                  <a:srgbClr val="FF0000"/>
                </a:solidFill>
              </a:rPr>
              <a:t> REL TO COALITION</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rgbClr val="FF0000"/>
                </a:solidFill>
              </a:rPr>
              <a:t>SECRET - DCS WORLD</a:t>
            </a:r>
            <a:endParaRPr b="1" dirty="0">
              <a:solidFill>
                <a:srgbClr val="FF0000"/>
              </a:solidFill>
            </a:endParaRPr>
          </a:p>
          <a:p>
            <a:pPr marL="0" lvl="0" indent="0" algn="ctr" rtl="0">
              <a:spcBef>
                <a:spcPts val="0"/>
              </a:spcBef>
              <a:spcAft>
                <a:spcPts val="0"/>
              </a:spcAft>
              <a:buNone/>
            </a:pPr>
            <a:r>
              <a:rPr lang="fr" b="1" dirty="0">
                <a:solidFill>
                  <a:srgbClr val="FF0000"/>
                </a:solidFill>
              </a:rPr>
              <a:t> REL TO COALITION</a:t>
            </a:r>
            <a:endParaRPr b="1" dirty="0">
              <a:solidFill>
                <a:srgbClr val="FF0000"/>
              </a:solidFill>
            </a:endParaRPr>
          </a:p>
        </p:txBody>
      </p:sp>
      <p:pic>
        <p:nvPicPr>
          <p:cNvPr id="2" name="Picture 1" descr="D:\GIT PROJECTS\OPAT-background\Virtual Intelligence Service only logo.PNG">
            <a:extLst>
              <a:ext uri="{FF2B5EF4-FFF2-40B4-BE49-F238E27FC236}">
                <a16:creationId xmlns:a16="http://schemas.microsoft.com/office/drawing/2014/main" xmlns="" id="{71933F56-6C95-BEF0-921F-7C2E822FB42D}"/>
              </a:ext>
            </a:extLst>
          </p:cNvPr>
          <p:cNvPicPr>
            <a:picLocks noChangeAspect="1" noChangeArrowheads="1"/>
          </p:cNvPicPr>
          <p:nvPr/>
        </p:nvPicPr>
        <p:blipFill>
          <a:blip r:embed="rId3"/>
          <a:srcRect/>
          <a:stretch>
            <a:fillRect/>
          </a:stretch>
        </p:blipFill>
        <p:spPr bwMode="auto">
          <a:xfrm>
            <a:off x="108686" y="21695"/>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extLst>
              <p:ext uri="{D42A27DB-BD31-4B8C-83A1-F6EECF244321}">
                <p14:modId xmlns:p14="http://schemas.microsoft.com/office/powerpoint/2010/main" xmlns="" val="4015723090"/>
              </p:ext>
            </p:extLst>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xmlns="" val="20000"/>
                    </a:ext>
                  </a:extLst>
                </a:gridCol>
                <a:gridCol w="3284625">
                  <a:extLst>
                    <a:ext uri="{9D8B030D-6E8A-4147-A177-3AD203B41FA5}">
                      <a16:colId xmlns:a16="http://schemas.microsoft.com/office/drawing/2014/main" xmlns="" val="20001"/>
                    </a:ext>
                  </a:extLst>
                </a:gridCol>
                <a:gridCol w="7759450">
                  <a:extLst>
                    <a:ext uri="{9D8B030D-6E8A-4147-A177-3AD203B41FA5}">
                      <a16:colId xmlns:a16="http://schemas.microsoft.com/office/drawing/2014/main" xmlns=""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446300">
                <a:tc>
                  <a:txBody>
                    <a:bodyPr/>
                    <a:lstStyle/>
                    <a:p>
                      <a:pPr marL="0" lvl="0" indent="0" algn="ctr" rtl="0">
                        <a:spcBef>
                          <a:spcPts val="0"/>
                        </a:spcBef>
                        <a:spcAft>
                          <a:spcPts val="0"/>
                        </a:spcAft>
                        <a:buNone/>
                      </a:pPr>
                      <a:endParaRPr b="1"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b="1"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endParaRPr sz="1200"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dirty="0"/>
                        <a:t>A unique, alphanumeric coded aimpoint identified by a three dimensional mensurated point. It represents a weapon or capability desired point of impact or penetration.</a:t>
                      </a:r>
                      <a:endParaRPr sz="1200"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dirty="0"/>
                        <a:t>Specific entities, locations, or objects that are protected from intentional targeting under the Law of Armed Conflict (LOAC) or by operational policy.</a:t>
                      </a:r>
                      <a:endParaRPr sz="1200"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MILITARY KILL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xmlns="" val="20000"/>
                    </a:ext>
                  </a:extLst>
                </a:gridCol>
                <a:gridCol w="781375">
                  <a:extLst>
                    <a:ext uri="{9D8B030D-6E8A-4147-A177-3AD203B41FA5}">
                      <a16:colId xmlns:a16="http://schemas.microsoft.com/office/drawing/2014/main" xmlns="" val="20001"/>
                    </a:ext>
                  </a:extLst>
                </a:gridCol>
                <a:gridCol w="9705850">
                  <a:extLst>
                    <a:ext uri="{9D8B030D-6E8A-4147-A177-3AD203B41FA5}">
                      <a16:colId xmlns:a16="http://schemas.microsoft.com/office/drawing/2014/main" xmlns="" val="20002"/>
                    </a:ext>
                  </a:extLst>
                </a:gridCol>
              </a:tblGrid>
              <a:tr h="520700">
                <a:tc gridSpan="3">
                  <a:txBody>
                    <a:bodyPr/>
                    <a:lstStyle/>
                    <a:p>
                      <a:pPr marL="0" lvl="0" indent="0" algn="l" rtl="0">
                        <a:spcBef>
                          <a:spcPts val="0"/>
                        </a:spcBef>
                        <a:spcAft>
                          <a:spcPts val="0"/>
                        </a:spcAft>
                        <a:buNone/>
                      </a:pPr>
                      <a:r>
                        <a:rPr lang="fr" sz="1600" u="sng">
                          <a:solidFill>
                            <a:schemeClr val="dk1"/>
                          </a:solidFill>
                        </a:rPr>
                        <a:t>Definition:</a:t>
                      </a:r>
                      <a:r>
                        <a:rPr lang="fr" sz="160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a:extLst>
            <a:ext uri="{FF2B5EF4-FFF2-40B4-BE49-F238E27FC236}">
              <a16:creationId xmlns:a16="http://schemas.microsoft.com/office/drawing/2014/main" xmlns="" id="{11395FE8-9CDE-A924-43F9-864FB9C64D0C}"/>
            </a:ext>
          </a:extLst>
        </p:cNvPr>
        <p:cNvGrpSpPr/>
        <p:nvPr/>
      </p:nvGrpSpPr>
      <p:grpSpPr>
        <a:xfrm>
          <a:off x="0" y="0"/>
          <a:ext cx="0" cy="0"/>
          <a:chOff x="0" y="0"/>
          <a:chExt cx="0" cy="0"/>
        </a:xfrm>
      </p:grpSpPr>
      <p:grpSp>
        <p:nvGrpSpPr>
          <p:cNvPr id="5" name="Group 4">
            <a:extLst>
              <a:ext uri="{FF2B5EF4-FFF2-40B4-BE49-F238E27FC236}">
                <a16:creationId xmlns:a16="http://schemas.microsoft.com/office/drawing/2014/main" xmlns="" id="{78A4474B-E12F-7161-C6B9-AD5942FA4CE8}"/>
              </a:ext>
            </a:extLst>
          </p:cNvPr>
          <p:cNvGrpSpPr/>
          <p:nvPr/>
        </p:nvGrpSpPr>
        <p:grpSpPr>
          <a:xfrm>
            <a:off x="0" y="0"/>
            <a:ext cx="15119350" cy="1980670"/>
            <a:chOff x="0" y="0"/>
            <a:chExt cx="15119350" cy="1980670"/>
          </a:xfrm>
        </p:grpSpPr>
        <p:sp>
          <p:nvSpPr>
            <p:cNvPr id="23" name="Rectangle 22">
              <a:extLst>
                <a:ext uri="{FF2B5EF4-FFF2-40B4-BE49-F238E27FC236}">
                  <a16:creationId xmlns:a16="http://schemas.microsoft.com/office/drawing/2014/main" xmlns="" id="{D390C5E5-D36A-CBEA-32ED-B2A836E78135}"/>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29" name="TextBox 28">
              <a:extLst>
                <a:ext uri="{FF2B5EF4-FFF2-40B4-BE49-F238E27FC236}">
                  <a16:creationId xmlns:a16="http://schemas.microsoft.com/office/drawing/2014/main" xmlns="" id="{4C06A7CC-5929-7D14-52C6-03D8250DEAD7}"/>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3" name="Picture 3">
              <a:extLst>
                <a:ext uri="{FF2B5EF4-FFF2-40B4-BE49-F238E27FC236}">
                  <a16:creationId xmlns:a16="http://schemas.microsoft.com/office/drawing/2014/main" xmlns="" id="{060082EC-2AC9-5AD4-1B16-FA6EAFFDF18A}"/>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5" name="Group 24">
              <a:extLst>
                <a:ext uri="{FF2B5EF4-FFF2-40B4-BE49-F238E27FC236}">
                  <a16:creationId xmlns:a16="http://schemas.microsoft.com/office/drawing/2014/main" xmlns="" id="{E4E81F92-CE40-2660-2728-5A7A7D40CC86}"/>
                </a:ext>
              </a:extLst>
            </p:cNvPr>
            <p:cNvGrpSpPr/>
            <p:nvPr/>
          </p:nvGrpSpPr>
          <p:grpSpPr>
            <a:xfrm>
              <a:off x="1" y="0"/>
              <a:ext cx="15119349" cy="1921524"/>
              <a:chOff x="1" y="-1616"/>
              <a:chExt cx="15119349" cy="1921524"/>
            </a:xfrm>
          </p:grpSpPr>
          <p:sp>
            <p:nvSpPr>
              <p:cNvPr id="32" name="Rectangle 31">
                <a:extLst>
                  <a:ext uri="{FF2B5EF4-FFF2-40B4-BE49-F238E27FC236}">
                    <a16:creationId xmlns:a16="http://schemas.microsoft.com/office/drawing/2014/main" xmlns="" id="{0B9C2190-864B-0DEC-8199-ACF811A166F7}"/>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xmlns="" id="{54F08FFC-DF8B-74C1-603B-50D0373C2DF4}"/>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xmlns="" id="{2776D092-2DB3-70B0-F997-4DB5AF312A17}"/>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xmlns="" id="{A9CAC8C3-CF8F-BBE9-CD06-65275DEFF54D}"/>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xmlns="" id="{2FDAA1E2-8269-1305-C1BF-43FEFEFE5F74}"/>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xmlns="" id="{E1543EC9-57A0-97C9-EDA2-D5C756D0A4E4}"/>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6" name="TextBox 25">
              <a:extLst>
                <a:ext uri="{FF2B5EF4-FFF2-40B4-BE49-F238E27FC236}">
                  <a16:creationId xmlns:a16="http://schemas.microsoft.com/office/drawing/2014/main" xmlns="" id="{B8063C59-EC03-9252-81F5-2F64399198CC}"/>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Olenogorsk</a:t>
              </a:r>
              <a:r>
                <a:rPr lang="en-GB" sz="2000" b="1" dirty="0"/>
                <a:t> West Missile Factory, SRN</a:t>
              </a:r>
            </a:p>
          </p:txBody>
        </p:sp>
        <p:sp>
          <p:nvSpPr>
            <p:cNvPr id="28" name="TextBox 27">
              <a:extLst>
                <a:ext uri="{FF2B5EF4-FFF2-40B4-BE49-F238E27FC236}">
                  <a16:creationId xmlns:a16="http://schemas.microsoft.com/office/drawing/2014/main" xmlns="" id="{4175C578-F9C7-87E1-06E3-7EBEB69A4A2A}"/>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SRNTGT102  CATCODE: 9</a:t>
              </a:r>
            </a:p>
            <a:p>
              <a:pPr marL="0" lvl="0" indent="0" algn="l" rtl="0">
                <a:spcBef>
                  <a:spcPts val="0"/>
                </a:spcBef>
                <a:spcAft>
                  <a:spcPts val="0"/>
                </a:spcAft>
                <a:buNone/>
              </a:pPr>
              <a:r>
                <a:rPr lang="en-GB" sz="1500" b="1" dirty="0"/>
                <a:t>MIDB GEO: </a:t>
              </a:r>
              <a:r>
                <a:rPr lang="pt-BR" sz="1500" b="1" dirty="0"/>
                <a:t>N 68 08.670 E 033 26.053</a:t>
              </a:r>
              <a:endParaRPr lang="en-GB" sz="1500" b="1" dirty="0"/>
            </a:p>
            <a:p>
              <a:pPr marL="0" lvl="0" indent="0" algn="l" rtl="0">
                <a:spcBef>
                  <a:spcPts val="0"/>
                </a:spcBef>
                <a:spcAft>
                  <a:spcPts val="0"/>
                </a:spcAft>
                <a:buNone/>
              </a:pPr>
              <a:r>
                <a:rPr lang="en-GB" sz="1500" b="1" dirty="0"/>
                <a:t>ICOD: 2011-JUL-05 DOI:2011-JUL-05</a:t>
              </a:r>
            </a:p>
          </p:txBody>
        </p:sp>
        <p:sp>
          <p:nvSpPr>
            <p:cNvPr id="30" name="TextBox 29">
              <a:extLst>
                <a:ext uri="{FF2B5EF4-FFF2-40B4-BE49-F238E27FC236}">
                  <a16:creationId xmlns:a16="http://schemas.microsoft.com/office/drawing/2014/main" xmlns="" id="{B61ACEF9-19E2-8F14-0800-F631D012616A}"/>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1" name="TextBox 30">
              <a:extLst>
                <a:ext uri="{FF2B5EF4-FFF2-40B4-BE49-F238E27FC236}">
                  <a16:creationId xmlns:a16="http://schemas.microsoft.com/office/drawing/2014/main" xmlns="" id="{1CC62957-15C4-B564-F2C9-F6947749D6CC}"/>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2061-JUL-5</a:t>
              </a:r>
            </a:p>
          </p:txBody>
        </p:sp>
        <p:pic>
          <p:nvPicPr>
            <p:cNvPr id="2" name="Picture 1" descr="D:\GIT PROJECTS\OPAT-background\Virtual Intelligence Service only logo.PNG">
              <a:extLst>
                <a:ext uri="{FF2B5EF4-FFF2-40B4-BE49-F238E27FC236}">
                  <a16:creationId xmlns:a16="http://schemas.microsoft.com/office/drawing/2014/main" xmlns="" id="{B3177879-1ED9-FEDD-F30E-C9176630EF2E}"/>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4" name="Rektangel 11">
              <a:extLst>
                <a:ext uri="{FF2B5EF4-FFF2-40B4-BE49-F238E27FC236}">
                  <a16:creationId xmlns:a16="http://schemas.microsoft.com/office/drawing/2014/main" xmlns="" id="{FF272179-214C-058E-FD42-C186C1307BBA}"/>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3" name="Picture 42" descr="A map of water and land&#10;&#10;Description automatically generated">
            <a:extLst>
              <a:ext uri="{FF2B5EF4-FFF2-40B4-BE49-F238E27FC236}">
                <a16:creationId xmlns:a16="http://schemas.microsoft.com/office/drawing/2014/main" xmlns="" id="{004A5C93-82DE-FF19-D4A2-9CB78D741BAE}"/>
              </a:ext>
            </a:extLst>
          </p:cNvPr>
          <p:cNvPicPr>
            <a:picLocks noChangeAspect="1"/>
          </p:cNvPicPr>
          <p:nvPr/>
        </p:nvPicPr>
        <p:blipFill>
          <a:blip r:embed="rId5"/>
          <a:srcRect l="13181" t="-84" r="4770" b="212"/>
          <a:stretch/>
        </p:blipFill>
        <p:spPr>
          <a:xfrm>
            <a:off x="0" y="1930401"/>
            <a:ext cx="15117416" cy="8761412"/>
          </a:xfrm>
          <a:prstGeom prst="rect">
            <a:avLst/>
          </a:prstGeom>
        </p:spPr>
      </p:pic>
      <p:sp>
        <p:nvSpPr>
          <p:cNvPr id="67" name="Google Shape;67;p14">
            <a:extLst>
              <a:ext uri="{FF2B5EF4-FFF2-40B4-BE49-F238E27FC236}">
                <a16:creationId xmlns:a16="http://schemas.microsoft.com/office/drawing/2014/main" xmlns="" id="{05D4DC11-14B0-52A2-7326-ECF9911AD552}"/>
              </a:ext>
            </a:extLst>
          </p:cNvPr>
          <p:cNvSpPr txBox="1"/>
          <p:nvPr/>
        </p:nvSpPr>
        <p:spPr>
          <a:xfrm>
            <a:off x="9303785" y="5592137"/>
            <a:ext cx="1869900" cy="89408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err="1"/>
              <a:t>Olenogorsk</a:t>
            </a:r>
            <a:r>
              <a:rPr lang="en-GB" sz="1400" b="1" dirty="0"/>
              <a:t> West Missile Factory</a:t>
            </a:r>
            <a:r>
              <a:rPr lang="en-GB" b="1" dirty="0">
                <a:solidFill>
                  <a:schemeClr val="dk1"/>
                </a:solidFill>
              </a:rPr>
              <a:t/>
            </a:r>
            <a:br>
              <a:rPr lang="en-GB" b="1" dirty="0">
                <a:solidFill>
                  <a:schemeClr val="dk1"/>
                </a:solidFill>
              </a:rPr>
            </a:br>
            <a:r>
              <a:rPr lang="en-GB" b="1" dirty="0">
                <a:solidFill>
                  <a:schemeClr val="dk1"/>
                </a:solidFill>
              </a:rPr>
              <a:t>SRNTGT102</a:t>
            </a:r>
            <a:endParaRPr b="1" dirty="0">
              <a:solidFill>
                <a:schemeClr val="dk1"/>
              </a:solidFill>
            </a:endParaRPr>
          </a:p>
        </p:txBody>
      </p:sp>
      <p:cxnSp>
        <p:nvCxnSpPr>
          <p:cNvPr id="68" name="Google Shape;68;p14">
            <a:extLst>
              <a:ext uri="{FF2B5EF4-FFF2-40B4-BE49-F238E27FC236}">
                <a16:creationId xmlns:a16="http://schemas.microsoft.com/office/drawing/2014/main" xmlns="" id="{285C59AC-2C9E-EC0B-ABFB-DDE5A11701B5}"/>
              </a:ext>
            </a:extLst>
          </p:cNvPr>
          <p:cNvCxnSpPr>
            <a:cxnSpLocks/>
            <a:stCxn id="69" idx="3"/>
            <a:endCxn id="67" idx="1"/>
          </p:cNvCxnSpPr>
          <p:nvPr/>
        </p:nvCxnSpPr>
        <p:spPr>
          <a:xfrm>
            <a:off x="7961547" y="6039177"/>
            <a:ext cx="1342238" cy="0"/>
          </a:xfrm>
          <a:prstGeom prst="straightConnector1">
            <a:avLst/>
          </a:prstGeom>
          <a:noFill/>
          <a:ln w="19050" cap="flat" cmpd="sng">
            <a:solidFill>
              <a:schemeClr val="bg1"/>
            </a:solidFill>
            <a:prstDash val="solid"/>
            <a:round/>
            <a:headEnd type="none" w="med" len="med"/>
            <a:tailEnd type="none" w="med" len="med"/>
          </a:ln>
        </p:spPr>
      </p:cxnSp>
      <p:sp>
        <p:nvSpPr>
          <p:cNvPr id="69" name="Google Shape;69;p14">
            <a:extLst>
              <a:ext uri="{FF2B5EF4-FFF2-40B4-BE49-F238E27FC236}">
                <a16:creationId xmlns:a16="http://schemas.microsoft.com/office/drawing/2014/main" xmlns="" id="{DC525267-033D-F1A3-F59C-4A85D11B44FF}"/>
              </a:ext>
            </a:extLst>
          </p:cNvPr>
          <p:cNvSpPr/>
          <p:nvPr/>
        </p:nvSpPr>
        <p:spPr>
          <a:xfrm>
            <a:off x="7241547" y="5679177"/>
            <a:ext cx="720000" cy="720000"/>
          </a:xfrm>
          <a:prstGeom prst="plus">
            <a:avLst>
              <a:gd name="adj" fmla="val 40260"/>
            </a:avLst>
          </a:prstGeom>
          <a:noFill/>
          <a:ln w="28575" cap="flat" cmpd="sng">
            <a:solidFill>
              <a:schemeClr val="bg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sp>
        <p:nvSpPr>
          <p:cNvPr id="27" name="TextBox 26">
            <a:extLst>
              <a:ext uri="{FF2B5EF4-FFF2-40B4-BE49-F238E27FC236}">
                <a16:creationId xmlns:a16="http://schemas.microsoft.com/office/drawing/2014/main" xmlns="" id="{5FD214AD-6369-B5BC-470F-242F52F2E4E4}"/>
              </a:ext>
            </a:extLst>
          </p:cNvPr>
          <p:cNvSpPr txBox="1"/>
          <p:nvPr/>
        </p:nvSpPr>
        <p:spPr>
          <a:xfrm>
            <a:off x="2435296" y="356146"/>
            <a:ext cx="5095321" cy="400110"/>
          </a:xfrm>
          <a:prstGeom prst="rect">
            <a:avLst/>
          </a:prstGeom>
          <a:noFill/>
        </p:spPr>
        <p:txBody>
          <a:bodyPr wrap="square">
            <a:spAutoFit/>
          </a:bodyPr>
          <a:lstStyle/>
          <a:p>
            <a:pPr marL="0" lvl="0" indent="0" algn="l" rtl="0">
              <a:spcBef>
                <a:spcPts val="0"/>
              </a:spcBef>
              <a:spcAft>
                <a:spcPts val="0"/>
              </a:spcAft>
              <a:buNone/>
            </a:pPr>
            <a:r>
              <a:rPr lang="en-GB" sz="2000" b="1" dirty="0"/>
              <a:t>JOINT OPERATIONS GRAPHIC</a:t>
            </a:r>
            <a:r>
              <a:rPr lang="en-GB" sz="2000" b="1" dirty="0">
                <a:solidFill>
                  <a:schemeClr val="dk1"/>
                </a:solidFill>
              </a:rPr>
              <a:t> 1/1</a:t>
            </a:r>
            <a:endParaRPr lang="en-GB" sz="2000" b="1" dirty="0"/>
          </a:p>
        </p:txBody>
      </p:sp>
      <p:grpSp>
        <p:nvGrpSpPr>
          <p:cNvPr id="10" name="Group 9">
            <a:extLst>
              <a:ext uri="{FF2B5EF4-FFF2-40B4-BE49-F238E27FC236}">
                <a16:creationId xmlns:a16="http://schemas.microsoft.com/office/drawing/2014/main" xmlns="" id="{545B7388-7FCE-EA7B-A61E-FA1A1582EB6D}"/>
              </a:ext>
            </a:extLst>
          </p:cNvPr>
          <p:cNvGrpSpPr/>
          <p:nvPr/>
        </p:nvGrpSpPr>
        <p:grpSpPr>
          <a:xfrm>
            <a:off x="14195180" y="2629410"/>
            <a:ext cx="559046" cy="692832"/>
            <a:chOff x="15526400" y="3343535"/>
            <a:chExt cx="1172983" cy="1324523"/>
          </a:xfrm>
        </p:grpSpPr>
        <p:sp>
          <p:nvSpPr>
            <p:cNvPr id="9" name="Freeform: Shape 8">
              <a:extLst>
                <a:ext uri="{FF2B5EF4-FFF2-40B4-BE49-F238E27FC236}">
                  <a16:creationId xmlns:a16="http://schemas.microsoft.com/office/drawing/2014/main" xmlns="" id="{543A472D-07A9-1AA8-2B0D-9D235EA5043F}"/>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Google Shape;66;p14">
              <a:extLst>
                <a:ext uri="{FF2B5EF4-FFF2-40B4-BE49-F238E27FC236}">
                  <a16:creationId xmlns:a16="http://schemas.microsoft.com/office/drawing/2014/main" xmlns="" id="{6125D825-0410-C48C-B224-1205338D4E70}"/>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extLst>
      <p:ext uri="{BB962C8B-B14F-4D97-AF65-F5344CB8AC3E}">
        <p14:creationId xmlns:p14="http://schemas.microsoft.com/office/powerpoint/2010/main" xmlns="" val="30423748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grpSp>
        <p:nvGrpSpPr>
          <p:cNvPr id="2" name="Group 1">
            <a:extLst>
              <a:ext uri="{FF2B5EF4-FFF2-40B4-BE49-F238E27FC236}">
                <a16:creationId xmlns:a16="http://schemas.microsoft.com/office/drawing/2014/main" xmlns="" id="{45AA2928-5E54-2F23-CAE7-A800632525AB}"/>
              </a:ext>
            </a:extLst>
          </p:cNvPr>
          <p:cNvGrpSpPr/>
          <p:nvPr/>
        </p:nvGrpSpPr>
        <p:grpSpPr>
          <a:xfrm>
            <a:off x="0" y="0"/>
            <a:ext cx="15119350" cy="1980670"/>
            <a:chOff x="0" y="0"/>
            <a:chExt cx="15119350" cy="1980670"/>
          </a:xfrm>
        </p:grpSpPr>
        <p:sp>
          <p:nvSpPr>
            <p:cNvPr id="3" name="Rectangle 2">
              <a:extLst>
                <a:ext uri="{FF2B5EF4-FFF2-40B4-BE49-F238E27FC236}">
                  <a16:creationId xmlns:a16="http://schemas.microsoft.com/office/drawing/2014/main" xmlns="" id="{0CAFDB62-C4CD-E0FF-2160-F83368BCCE04}"/>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5" name="TextBox 4">
              <a:extLst>
                <a:ext uri="{FF2B5EF4-FFF2-40B4-BE49-F238E27FC236}">
                  <a16:creationId xmlns:a16="http://schemas.microsoft.com/office/drawing/2014/main" xmlns="" id="{45F6738F-57BB-790B-300D-A38D8A873E32}"/>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7" name="Picture 3">
              <a:extLst>
                <a:ext uri="{FF2B5EF4-FFF2-40B4-BE49-F238E27FC236}">
                  <a16:creationId xmlns:a16="http://schemas.microsoft.com/office/drawing/2014/main" xmlns="" id="{F2F9DFA8-FCFF-510A-DBCB-AE8F1B7AF37A}"/>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8" name="Group 7">
              <a:extLst>
                <a:ext uri="{FF2B5EF4-FFF2-40B4-BE49-F238E27FC236}">
                  <a16:creationId xmlns:a16="http://schemas.microsoft.com/office/drawing/2014/main" xmlns="" id="{3C57FE33-0233-F10A-8D34-572C6927B3DB}"/>
                </a:ext>
              </a:extLst>
            </p:cNvPr>
            <p:cNvGrpSpPr/>
            <p:nvPr/>
          </p:nvGrpSpPr>
          <p:grpSpPr>
            <a:xfrm>
              <a:off x="1" y="0"/>
              <a:ext cx="15119349" cy="1921524"/>
              <a:chOff x="1" y="-1616"/>
              <a:chExt cx="15119349" cy="1921524"/>
            </a:xfrm>
          </p:grpSpPr>
          <p:sp>
            <p:nvSpPr>
              <p:cNvPr id="17" name="Rectangle 16">
                <a:extLst>
                  <a:ext uri="{FF2B5EF4-FFF2-40B4-BE49-F238E27FC236}">
                    <a16:creationId xmlns:a16="http://schemas.microsoft.com/office/drawing/2014/main" xmlns="" id="{77FFEE30-7E6D-CF02-D7E7-769879F2F558}"/>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xmlns="" id="{37B8322B-04D7-1B3F-4789-14F7C5EE2CEF}"/>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xmlns="" id="{D99B02E6-7D73-A26A-69B5-BBE72EE3DF2E}"/>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xmlns="" id="{76DB9888-CCF7-5740-B82C-84CCB38788E1}"/>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xmlns="" id="{092429FB-B285-4A37-BC86-B282B544327E}"/>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a16="http://schemas.microsoft.com/office/drawing/2014/main" xmlns="" id="{4A9AE9D8-050E-37B6-6351-3E3610DF9DA5}"/>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0" name="TextBox 9">
              <a:extLst>
                <a:ext uri="{FF2B5EF4-FFF2-40B4-BE49-F238E27FC236}">
                  <a16:creationId xmlns:a16="http://schemas.microsoft.com/office/drawing/2014/main" xmlns="" id="{82C58078-28CC-A964-CC8B-E18FB73F61E1}"/>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Olenogorsk</a:t>
              </a:r>
              <a:r>
                <a:rPr lang="en-GB" sz="2000" b="1" dirty="0"/>
                <a:t> West Missile Factory, SRN</a:t>
              </a:r>
            </a:p>
          </p:txBody>
        </p:sp>
        <p:sp>
          <p:nvSpPr>
            <p:cNvPr id="12" name="TextBox 11">
              <a:extLst>
                <a:ext uri="{FF2B5EF4-FFF2-40B4-BE49-F238E27FC236}">
                  <a16:creationId xmlns:a16="http://schemas.microsoft.com/office/drawing/2014/main" xmlns="" id="{3B5D4814-B2A9-2830-4E11-380B8F83243B}"/>
                </a:ext>
              </a:extLst>
            </p:cNvPr>
            <p:cNvSpPr txBox="1"/>
            <p:nvPr/>
          </p:nvSpPr>
          <p:spPr>
            <a:xfrm>
              <a:off x="2429057" y="945322"/>
              <a:ext cx="358944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SRNTGT102  CATCODE: 9</a:t>
              </a:r>
            </a:p>
            <a:p>
              <a:pPr marL="0" lvl="0" indent="0" algn="l" rtl="0">
                <a:spcBef>
                  <a:spcPts val="0"/>
                </a:spcBef>
                <a:spcAft>
                  <a:spcPts val="0"/>
                </a:spcAft>
                <a:buNone/>
              </a:pPr>
              <a:r>
                <a:rPr lang="en-GB" sz="1500" b="1" dirty="0"/>
                <a:t>MIDB GEO: </a:t>
              </a:r>
              <a:r>
                <a:rPr lang="pt-BR" sz="1500" b="1" dirty="0"/>
                <a:t>N 68 08.670 E 033 26.053</a:t>
              </a:r>
              <a:endParaRPr lang="en-GB" sz="1500" b="1" dirty="0"/>
            </a:p>
            <a:p>
              <a:pPr marL="0" lvl="0" indent="0" algn="l" rtl="0">
                <a:spcBef>
                  <a:spcPts val="0"/>
                </a:spcBef>
                <a:spcAft>
                  <a:spcPts val="0"/>
                </a:spcAft>
                <a:buNone/>
              </a:pPr>
              <a:r>
                <a:rPr lang="en-GB" sz="1500" b="1" dirty="0"/>
                <a:t>ICOD: 2011-JUL-05 DOI:2011-MAR-11</a:t>
              </a:r>
            </a:p>
          </p:txBody>
        </p:sp>
        <p:sp>
          <p:nvSpPr>
            <p:cNvPr id="13" name="TextBox 12">
              <a:extLst>
                <a:ext uri="{FF2B5EF4-FFF2-40B4-BE49-F238E27FC236}">
                  <a16:creationId xmlns:a16="http://schemas.microsoft.com/office/drawing/2014/main" xmlns="" id="{90248BCB-5AA7-3D0E-B749-36AC94924FEB}"/>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4" name="TextBox 13">
              <a:extLst>
                <a:ext uri="{FF2B5EF4-FFF2-40B4-BE49-F238E27FC236}">
                  <a16:creationId xmlns:a16="http://schemas.microsoft.com/office/drawing/2014/main" xmlns="" id="{2ACD3A6A-3D26-AA33-5480-3E50E387988A}"/>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2061-JUL-5</a:t>
              </a:r>
            </a:p>
          </p:txBody>
        </p:sp>
        <p:pic>
          <p:nvPicPr>
            <p:cNvPr id="15" name="Picture 14" descr="D:\GIT PROJECTS\OPAT-background\Virtual Intelligence Service only logo.PNG">
              <a:extLst>
                <a:ext uri="{FF2B5EF4-FFF2-40B4-BE49-F238E27FC236}">
                  <a16:creationId xmlns:a16="http://schemas.microsoft.com/office/drawing/2014/main" xmlns="" id="{3A4D5292-374A-8820-BE99-F182C0AE59AD}"/>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6" name="Rektangel 11">
              <a:extLst>
                <a:ext uri="{FF2B5EF4-FFF2-40B4-BE49-F238E27FC236}">
                  <a16:creationId xmlns:a16="http://schemas.microsoft.com/office/drawing/2014/main" xmlns="" id="{350E99E1-27DE-8755-7CCC-2D3C157E26CD}"/>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descr="An aerial view of a city&#10;&#10;Description automatically generated">
            <a:extLst>
              <a:ext uri="{FF2B5EF4-FFF2-40B4-BE49-F238E27FC236}">
                <a16:creationId xmlns:a16="http://schemas.microsoft.com/office/drawing/2014/main" xmlns="" id="{3C734F37-35DA-09FF-68B4-09511C5AF8BB}"/>
              </a:ext>
            </a:extLst>
          </p:cNvPr>
          <p:cNvPicPr>
            <a:picLocks noChangeAspect="1"/>
          </p:cNvPicPr>
          <p:nvPr/>
        </p:nvPicPr>
        <p:blipFill>
          <a:blip r:embed="rId5">
            <a:extLst>
              <a:ext uri="{BEBA8EAE-BF5A-486C-A8C5-ECC9F3942E4B}">
                <a14:imgProps xmlns:a14="http://schemas.microsoft.com/office/drawing/2010/main" xmlns="">
                  <a14:imgLayer r:embed="rId6">
                    <a14:imgEffect>
                      <a14:sharpenSoften amount="25000"/>
                    </a14:imgEffect>
                    <a14:imgEffect>
                      <a14:saturation sat="0"/>
                    </a14:imgEffect>
                    <a14:imgEffect>
                      <a14:brightnessContrast bright="-1000" contrast="41000"/>
                    </a14:imgEffect>
                  </a14:imgLayer>
                </a14:imgProps>
              </a:ext>
            </a:extLst>
          </a:blip>
          <a:srcRect l="14485" r="14494" b="2828"/>
          <a:stretch/>
        </p:blipFill>
        <p:spPr>
          <a:xfrm>
            <a:off x="0" y="1941389"/>
            <a:ext cx="15117416" cy="8725949"/>
          </a:xfrm>
          <a:prstGeom prst="rect">
            <a:avLst/>
          </a:prstGeom>
        </p:spPr>
      </p:pic>
      <p:sp>
        <p:nvSpPr>
          <p:cNvPr id="4" name="Freeform: Shape 3">
            <a:extLst>
              <a:ext uri="{FF2B5EF4-FFF2-40B4-BE49-F238E27FC236}">
                <a16:creationId xmlns:a16="http://schemas.microsoft.com/office/drawing/2014/main" xmlns="" id="{D29C3DEE-CC70-4791-AC00-0917DB3CC00D}"/>
              </a:ext>
            </a:extLst>
          </p:cNvPr>
          <p:cNvSpPr/>
          <p:nvPr/>
        </p:nvSpPr>
        <p:spPr>
          <a:xfrm>
            <a:off x="7276795" y="5575274"/>
            <a:ext cx="1200218" cy="482096"/>
          </a:xfrm>
          <a:custGeom>
            <a:avLst/>
            <a:gdLst>
              <a:gd name="connsiteX0" fmla="*/ 0 w 1575581"/>
              <a:gd name="connsiteY0" fmla="*/ 970671 h 1055077"/>
              <a:gd name="connsiteX1" fmla="*/ 0 w 1575581"/>
              <a:gd name="connsiteY1" fmla="*/ 0 h 1055077"/>
              <a:gd name="connsiteX2" fmla="*/ 1237957 w 1575581"/>
              <a:gd name="connsiteY2" fmla="*/ 14068 h 1055077"/>
              <a:gd name="connsiteX3" fmla="*/ 1575581 w 1575581"/>
              <a:gd name="connsiteY3" fmla="*/ 576775 h 1055077"/>
              <a:gd name="connsiteX4" fmla="*/ 1561513 w 1575581"/>
              <a:gd name="connsiteY4" fmla="*/ 1055077 h 1055077"/>
              <a:gd name="connsiteX5" fmla="*/ 0 w 1575581"/>
              <a:gd name="connsiteY5" fmla="*/ 970671 h 1055077"/>
              <a:gd name="connsiteX0" fmla="*/ 0 w 2475913"/>
              <a:gd name="connsiteY0" fmla="*/ 970671 h 1055077"/>
              <a:gd name="connsiteX1" fmla="*/ 0 w 2475913"/>
              <a:gd name="connsiteY1" fmla="*/ 0 h 1055077"/>
              <a:gd name="connsiteX2" fmla="*/ 1237957 w 2475913"/>
              <a:gd name="connsiteY2" fmla="*/ 14068 h 1055077"/>
              <a:gd name="connsiteX3" fmla="*/ 2475913 w 2475913"/>
              <a:gd name="connsiteY3" fmla="*/ 590842 h 1055077"/>
              <a:gd name="connsiteX4" fmla="*/ 1561513 w 2475913"/>
              <a:gd name="connsiteY4" fmla="*/ 1055077 h 1055077"/>
              <a:gd name="connsiteX5" fmla="*/ 0 w 2475913"/>
              <a:gd name="connsiteY5" fmla="*/ 970671 h 1055077"/>
              <a:gd name="connsiteX0" fmla="*/ 0 w 2475913"/>
              <a:gd name="connsiteY0" fmla="*/ 970671 h 1055077"/>
              <a:gd name="connsiteX1" fmla="*/ 0 w 2475913"/>
              <a:gd name="connsiteY1" fmla="*/ 0 h 1055077"/>
              <a:gd name="connsiteX2" fmla="*/ 2349305 w 2475913"/>
              <a:gd name="connsiteY2" fmla="*/ 309490 h 1055077"/>
              <a:gd name="connsiteX3" fmla="*/ 2475913 w 2475913"/>
              <a:gd name="connsiteY3" fmla="*/ 590842 h 1055077"/>
              <a:gd name="connsiteX4" fmla="*/ 1561513 w 2475913"/>
              <a:gd name="connsiteY4" fmla="*/ 1055077 h 1055077"/>
              <a:gd name="connsiteX5" fmla="*/ 0 w 2475913"/>
              <a:gd name="connsiteY5" fmla="*/ 970671 h 1055077"/>
              <a:gd name="connsiteX0" fmla="*/ 0 w 2475913"/>
              <a:gd name="connsiteY0" fmla="*/ 759655 h 844061"/>
              <a:gd name="connsiteX1" fmla="*/ 1589649 w 2475913"/>
              <a:gd name="connsiteY1" fmla="*/ 0 h 844061"/>
              <a:gd name="connsiteX2" fmla="*/ 2349305 w 2475913"/>
              <a:gd name="connsiteY2" fmla="*/ 98474 h 844061"/>
              <a:gd name="connsiteX3" fmla="*/ 2475913 w 2475913"/>
              <a:gd name="connsiteY3" fmla="*/ 379826 h 844061"/>
              <a:gd name="connsiteX4" fmla="*/ 1561513 w 2475913"/>
              <a:gd name="connsiteY4" fmla="*/ 844061 h 844061"/>
              <a:gd name="connsiteX5" fmla="*/ 0 w 2475913"/>
              <a:gd name="connsiteY5" fmla="*/ 759655 h 844061"/>
              <a:gd name="connsiteX0" fmla="*/ 0 w 1055076"/>
              <a:gd name="connsiteY0" fmla="*/ 858128 h 858128"/>
              <a:gd name="connsiteX1" fmla="*/ 168812 w 1055076"/>
              <a:gd name="connsiteY1" fmla="*/ 0 h 858128"/>
              <a:gd name="connsiteX2" fmla="*/ 928468 w 1055076"/>
              <a:gd name="connsiteY2" fmla="*/ 98474 h 858128"/>
              <a:gd name="connsiteX3" fmla="*/ 1055076 w 1055076"/>
              <a:gd name="connsiteY3" fmla="*/ 379826 h 858128"/>
              <a:gd name="connsiteX4" fmla="*/ 140676 w 1055076"/>
              <a:gd name="connsiteY4" fmla="*/ 844061 h 858128"/>
              <a:gd name="connsiteX5" fmla="*/ 0 w 1055076"/>
              <a:gd name="connsiteY5" fmla="*/ 858128 h 858128"/>
              <a:gd name="connsiteX0" fmla="*/ 0 w 1055076"/>
              <a:gd name="connsiteY0" fmla="*/ 858128 h 858128"/>
              <a:gd name="connsiteX1" fmla="*/ 168812 w 1055076"/>
              <a:gd name="connsiteY1" fmla="*/ 0 h 858128"/>
              <a:gd name="connsiteX2" fmla="*/ 928468 w 1055076"/>
              <a:gd name="connsiteY2" fmla="*/ 98474 h 858128"/>
              <a:gd name="connsiteX3" fmla="*/ 1055076 w 1055076"/>
              <a:gd name="connsiteY3" fmla="*/ 379826 h 858128"/>
              <a:gd name="connsiteX4" fmla="*/ 773722 w 1055076"/>
              <a:gd name="connsiteY4" fmla="*/ 815925 h 858128"/>
              <a:gd name="connsiteX5" fmla="*/ 0 w 1055076"/>
              <a:gd name="connsiteY5" fmla="*/ 858128 h 858128"/>
              <a:gd name="connsiteX0" fmla="*/ 0 w 1780790"/>
              <a:gd name="connsiteY0" fmla="*/ 858128 h 858128"/>
              <a:gd name="connsiteX1" fmla="*/ 168812 w 1780790"/>
              <a:gd name="connsiteY1" fmla="*/ 0 h 858128"/>
              <a:gd name="connsiteX2" fmla="*/ 928468 w 1780790"/>
              <a:gd name="connsiteY2" fmla="*/ 98474 h 858128"/>
              <a:gd name="connsiteX3" fmla="*/ 1780790 w 1780790"/>
              <a:gd name="connsiteY3" fmla="*/ 336283 h 858128"/>
              <a:gd name="connsiteX4" fmla="*/ 773722 w 1780790"/>
              <a:gd name="connsiteY4" fmla="*/ 815925 h 858128"/>
              <a:gd name="connsiteX5" fmla="*/ 0 w 1780790"/>
              <a:gd name="connsiteY5" fmla="*/ 858128 h 858128"/>
              <a:gd name="connsiteX0" fmla="*/ 0 w 1780790"/>
              <a:gd name="connsiteY0" fmla="*/ 858128 h 858128"/>
              <a:gd name="connsiteX1" fmla="*/ 168812 w 1780790"/>
              <a:gd name="connsiteY1" fmla="*/ 0 h 858128"/>
              <a:gd name="connsiteX2" fmla="*/ 1204240 w 1780790"/>
              <a:gd name="connsiteY2" fmla="*/ 214588 h 858128"/>
              <a:gd name="connsiteX3" fmla="*/ 1780790 w 1780790"/>
              <a:gd name="connsiteY3" fmla="*/ 336283 h 858128"/>
              <a:gd name="connsiteX4" fmla="*/ 773722 w 1780790"/>
              <a:gd name="connsiteY4" fmla="*/ 815925 h 858128"/>
              <a:gd name="connsiteX5" fmla="*/ 0 w 1780790"/>
              <a:gd name="connsiteY5" fmla="*/ 858128 h 858128"/>
              <a:gd name="connsiteX0" fmla="*/ 0 w 1780790"/>
              <a:gd name="connsiteY0" fmla="*/ 712985 h 712985"/>
              <a:gd name="connsiteX1" fmla="*/ 923555 w 1780790"/>
              <a:gd name="connsiteY1" fmla="*/ 0 h 712985"/>
              <a:gd name="connsiteX2" fmla="*/ 1204240 w 1780790"/>
              <a:gd name="connsiteY2" fmla="*/ 69445 h 712985"/>
              <a:gd name="connsiteX3" fmla="*/ 1780790 w 1780790"/>
              <a:gd name="connsiteY3" fmla="*/ 191140 h 712985"/>
              <a:gd name="connsiteX4" fmla="*/ 773722 w 1780790"/>
              <a:gd name="connsiteY4" fmla="*/ 670782 h 712985"/>
              <a:gd name="connsiteX5" fmla="*/ 0 w 1780790"/>
              <a:gd name="connsiteY5" fmla="*/ 712985 h 712985"/>
              <a:gd name="connsiteX0" fmla="*/ 0 w 1200218"/>
              <a:gd name="connsiteY0" fmla="*/ 306585 h 670782"/>
              <a:gd name="connsiteX1" fmla="*/ 342983 w 1200218"/>
              <a:gd name="connsiteY1" fmla="*/ 0 h 670782"/>
              <a:gd name="connsiteX2" fmla="*/ 623668 w 1200218"/>
              <a:gd name="connsiteY2" fmla="*/ 69445 h 670782"/>
              <a:gd name="connsiteX3" fmla="*/ 1200218 w 1200218"/>
              <a:gd name="connsiteY3" fmla="*/ 191140 h 670782"/>
              <a:gd name="connsiteX4" fmla="*/ 193150 w 1200218"/>
              <a:gd name="connsiteY4" fmla="*/ 670782 h 670782"/>
              <a:gd name="connsiteX5" fmla="*/ 0 w 1200218"/>
              <a:gd name="connsiteY5" fmla="*/ 306585 h 670782"/>
              <a:gd name="connsiteX0" fmla="*/ 0 w 1200218"/>
              <a:gd name="connsiteY0" fmla="*/ 306585 h 482096"/>
              <a:gd name="connsiteX1" fmla="*/ 342983 w 1200218"/>
              <a:gd name="connsiteY1" fmla="*/ 0 h 482096"/>
              <a:gd name="connsiteX2" fmla="*/ 623668 w 1200218"/>
              <a:gd name="connsiteY2" fmla="*/ 69445 h 482096"/>
              <a:gd name="connsiteX3" fmla="*/ 1200218 w 1200218"/>
              <a:gd name="connsiteY3" fmla="*/ 191140 h 482096"/>
              <a:gd name="connsiteX4" fmla="*/ 976921 w 1200218"/>
              <a:gd name="connsiteY4" fmla="*/ 482096 h 482096"/>
              <a:gd name="connsiteX5" fmla="*/ 0 w 1200218"/>
              <a:gd name="connsiteY5" fmla="*/ 306585 h 482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0218" h="482096">
                <a:moveTo>
                  <a:pt x="0" y="306585"/>
                </a:moveTo>
                <a:lnTo>
                  <a:pt x="342983" y="0"/>
                </a:lnTo>
                <a:lnTo>
                  <a:pt x="623668" y="69445"/>
                </a:lnTo>
                <a:lnTo>
                  <a:pt x="1200218" y="191140"/>
                </a:lnTo>
                <a:lnTo>
                  <a:pt x="976921" y="482096"/>
                </a:lnTo>
                <a:lnTo>
                  <a:pt x="0" y="306585"/>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n>
                <a:solidFill>
                  <a:schemeClr val="bg1"/>
                </a:solidFill>
              </a:ln>
              <a:noFill/>
            </a:endParaRPr>
          </a:p>
        </p:txBody>
      </p:sp>
      <p:sp>
        <p:nvSpPr>
          <p:cNvPr id="9" name="Google Shape;67;p14">
            <a:extLst>
              <a:ext uri="{FF2B5EF4-FFF2-40B4-BE49-F238E27FC236}">
                <a16:creationId xmlns:a16="http://schemas.microsoft.com/office/drawing/2014/main" xmlns="" id="{2383979B-7C44-292F-EB3E-7EC226347C3D}"/>
              </a:ext>
            </a:extLst>
          </p:cNvPr>
          <p:cNvSpPr txBox="1"/>
          <p:nvPr/>
        </p:nvSpPr>
        <p:spPr>
          <a:xfrm>
            <a:off x="4341200" y="5128234"/>
            <a:ext cx="1869900" cy="89408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err="1"/>
              <a:t>Olenogorsk</a:t>
            </a:r>
            <a:r>
              <a:rPr lang="en-GB" sz="1400" b="1" dirty="0"/>
              <a:t> West Missile Factory</a:t>
            </a:r>
            <a:r>
              <a:rPr lang="en-GB" b="1" dirty="0">
                <a:solidFill>
                  <a:schemeClr val="dk1"/>
                </a:solidFill>
              </a:rPr>
              <a:t/>
            </a:r>
            <a:br>
              <a:rPr lang="en-GB" b="1" dirty="0">
                <a:solidFill>
                  <a:schemeClr val="dk1"/>
                </a:solidFill>
              </a:rPr>
            </a:br>
            <a:r>
              <a:rPr lang="en-GB" b="1" dirty="0">
                <a:solidFill>
                  <a:schemeClr val="dk1"/>
                </a:solidFill>
              </a:rPr>
              <a:t>SRNTGT102</a:t>
            </a:r>
            <a:endParaRPr b="1" dirty="0">
              <a:solidFill>
                <a:schemeClr val="dk1"/>
              </a:solidFill>
            </a:endParaRPr>
          </a:p>
        </p:txBody>
      </p:sp>
      <p:cxnSp>
        <p:nvCxnSpPr>
          <p:cNvPr id="11" name="Straight Connector 10">
            <a:extLst>
              <a:ext uri="{FF2B5EF4-FFF2-40B4-BE49-F238E27FC236}">
                <a16:creationId xmlns:a16="http://schemas.microsoft.com/office/drawing/2014/main" xmlns="" id="{AC654BA9-C562-1EA2-B6BD-32C5F2B548CA}"/>
              </a:ext>
            </a:extLst>
          </p:cNvPr>
          <p:cNvCxnSpPr>
            <a:cxnSpLocks/>
            <a:stCxn id="9" idx="3"/>
          </p:cNvCxnSpPr>
          <p:nvPr/>
        </p:nvCxnSpPr>
        <p:spPr>
          <a:xfrm>
            <a:off x="6211100" y="5575274"/>
            <a:ext cx="1234729" cy="12884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xmlns="" id="{782664DF-C468-18BB-60B8-51DB12E9F3B3}"/>
              </a:ext>
            </a:extLst>
          </p:cNvPr>
          <p:cNvSpPr txBox="1"/>
          <p:nvPr/>
        </p:nvSpPr>
        <p:spPr>
          <a:xfrm>
            <a:off x="2464354" y="368119"/>
            <a:ext cx="6631067" cy="400110"/>
          </a:xfrm>
          <a:prstGeom prst="rect">
            <a:avLst/>
          </a:prstGeom>
          <a:noFill/>
        </p:spPr>
        <p:txBody>
          <a:bodyPr wrap="square">
            <a:spAutoFit/>
          </a:bodyPr>
          <a:lstStyle/>
          <a:p>
            <a:pPr marL="0" lvl="0" indent="0" algn="l" rtl="0">
              <a:spcBef>
                <a:spcPts val="0"/>
              </a:spcBef>
              <a:spcAft>
                <a:spcPts val="0"/>
              </a:spcAft>
              <a:buNone/>
            </a:pPr>
            <a:r>
              <a:rPr lang="en-GB" sz="2000" b="1" dirty="0"/>
              <a:t>FACILITY OUTLINE GRAPHIC</a:t>
            </a:r>
            <a:r>
              <a:rPr lang="en-GB" sz="2000" b="1" dirty="0">
                <a:solidFill>
                  <a:schemeClr val="dk1"/>
                </a:solidFill>
              </a:rPr>
              <a:t> 1/1</a:t>
            </a:r>
            <a:endParaRPr lang="en-GB" sz="2000" b="1" dirty="0"/>
          </a:p>
        </p:txBody>
      </p:sp>
      <p:sp>
        <p:nvSpPr>
          <p:cNvPr id="45" name="TextBox 44">
            <a:extLst>
              <a:ext uri="{FF2B5EF4-FFF2-40B4-BE49-F238E27FC236}">
                <a16:creationId xmlns:a16="http://schemas.microsoft.com/office/drawing/2014/main" xmlns="" id="{A4C15F5F-0039-4456-E351-2A8D82C35419}"/>
              </a:ext>
            </a:extLst>
          </p:cNvPr>
          <p:cNvSpPr txBox="1"/>
          <p:nvPr/>
        </p:nvSpPr>
        <p:spPr>
          <a:xfrm>
            <a:off x="5276150" y="4286893"/>
            <a:ext cx="1350050" cy="307777"/>
          </a:xfrm>
          <a:prstGeom prst="rect">
            <a:avLst/>
          </a:prstGeom>
          <a:solidFill>
            <a:schemeClr val="bg1"/>
          </a:solidFill>
          <a:ln>
            <a:solidFill>
              <a:schemeClr val="tx1"/>
            </a:solidFill>
          </a:ln>
        </p:spPr>
        <p:txBody>
          <a:bodyPr wrap="none" rtlCol="0">
            <a:spAutoFit/>
          </a:bodyPr>
          <a:lstStyle/>
          <a:p>
            <a:r>
              <a:rPr lang="en-GB" dirty="0" err="1">
                <a:solidFill>
                  <a:schemeClr val="tx1"/>
                </a:solidFill>
              </a:rPr>
              <a:t>Olenya</a:t>
            </a:r>
            <a:r>
              <a:rPr lang="en-GB" dirty="0">
                <a:solidFill>
                  <a:schemeClr val="tx1"/>
                </a:solidFill>
              </a:rPr>
              <a:t> Airfield</a:t>
            </a:r>
          </a:p>
        </p:txBody>
      </p:sp>
      <p:grpSp>
        <p:nvGrpSpPr>
          <p:cNvPr id="23" name="Group 22">
            <a:extLst>
              <a:ext uri="{FF2B5EF4-FFF2-40B4-BE49-F238E27FC236}">
                <a16:creationId xmlns:a16="http://schemas.microsoft.com/office/drawing/2014/main" xmlns="" id="{023C097B-2416-1970-D75F-D9193FCFB1B4}"/>
              </a:ext>
            </a:extLst>
          </p:cNvPr>
          <p:cNvGrpSpPr/>
          <p:nvPr/>
        </p:nvGrpSpPr>
        <p:grpSpPr>
          <a:xfrm rot="16200000">
            <a:off x="14195180" y="2629410"/>
            <a:ext cx="559046" cy="692832"/>
            <a:chOff x="15526400" y="3343535"/>
            <a:chExt cx="1172983" cy="1324523"/>
          </a:xfrm>
        </p:grpSpPr>
        <p:sp>
          <p:nvSpPr>
            <p:cNvPr id="24" name="Freeform: Shape 23">
              <a:extLst>
                <a:ext uri="{FF2B5EF4-FFF2-40B4-BE49-F238E27FC236}">
                  <a16:creationId xmlns:a16="http://schemas.microsoft.com/office/drawing/2014/main" xmlns="" id="{C92016ED-1E74-C72C-5061-8ACB2F96D816}"/>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Google Shape;66;p14">
              <a:extLst>
                <a:ext uri="{FF2B5EF4-FFF2-40B4-BE49-F238E27FC236}">
                  <a16:creationId xmlns:a16="http://schemas.microsoft.com/office/drawing/2014/main" xmlns="" id="{3AE8300E-885B-7457-BA2B-49F860A202B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a:extLst>
            <a:ext uri="{FF2B5EF4-FFF2-40B4-BE49-F238E27FC236}">
              <a16:creationId xmlns:a16="http://schemas.microsoft.com/office/drawing/2014/main" xmlns="" id="{C3B6C189-9F7D-2E9A-12D8-0C66A912CDF7}"/>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xmlns="" id="{472CAC0C-BF07-636D-E57D-1A8477DE4C7D}"/>
              </a:ext>
            </a:extLst>
          </p:cNvPr>
          <p:cNvGrpSpPr/>
          <p:nvPr/>
        </p:nvGrpSpPr>
        <p:grpSpPr>
          <a:xfrm>
            <a:off x="0" y="0"/>
            <a:ext cx="15119350" cy="1980670"/>
            <a:chOff x="0" y="0"/>
            <a:chExt cx="15119350" cy="1980670"/>
          </a:xfrm>
        </p:grpSpPr>
        <p:sp>
          <p:nvSpPr>
            <p:cNvPr id="5" name="Rectangle 4">
              <a:extLst>
                <a:ext uri="{FF2B5EF4-FFF2-40B4-BE49-F238E27FC236}">
                  <a16:creationId xmlns:a16="http://schemas.microsoft.com/office/drawing/2014/main" xmlns="" id="{1060718D-E76E-A765-5FCA-931A5126CA54}"/>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6" name="TextBox 5">
              <a:extLst>
                <a:ext uri="{FF2B5EF4-FFF2-40B4-BE49-F238E27FC236}">
                  <a16:creationId xmlns:a16="http://schemas.microsoft.com/office/drawing/2014/main" xmlns="" id="{FF60C3EC-6425-41E4-3695-E025256CF0EB}"/>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7" name="Picture 3">
              <a:extLst>
                <a:ext uri="{FF2B5EF4-FFF2-40B4-BE49-F238E27FC236}">
                  <a16:creationId xmlns:a16="http://schemas.microsoft.com/office/drawing/2014/main" xmlns="" id="{A4CE10C6-6B1B-212E-CD97-2311F957572A}"/>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8" name="Group 7">
              <a:extLst>
                <a:ext uri="{FF2B5EF4-FFF2-40B4-BE49-F238E27FC236}">
                  <a16:creationId xmlns:a16="http://schemas.microsoft.com/office/drawing/2014/main" xmlns="" id="{E623FDF5-BC20-90DC-75E4-20666C077773}"/>
                </a:ext>
              </a:extLst>
            </p:cNvPr>
            <p:cNvGrpSpPr/>
            <p:nvPr/>
          </p:nvGrpSpPr>
          <p:grpSpPr>
            <a:xfrm>
              <a:off x="1" y="0"/>
              <a:ext cx="15119349" cy="1921524"/>
              <a:chOff x="1" y="-1616"/>
              <a:chExt cx="15119349" cy="1921524"/>
            </a:xfrm>
          </p:grpSpPr>
          <p:sp>
            <p:nvSpPr>
              <p:cNvPr id="15" name="Rectangle 14">
                <a:extLst>
                  <a:ext uri="{FF2B5EF4-FFF2-40B4-BE49-F238E27FC236}">
                    <a16:creationId xmlns:a16="http://schemas.microsoft.com/office/drawing/2014/main" xmlns="" id="{9811E3EC-A324-1CDC-4449-E268FB58948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33D09810-C0F3-72A2-B38F-BFCD88E7F8CA}"/>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725FA0E6-801D-AE6D-0640-B7C479894E1F}"/>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xmlns="" id="{931B87EE-5FC1-BB37-7677-29E975E54FDE}"/>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xmlns="" id="{DEC6C45B-8AE0-CB08-4FC3-86BB03C5046C}"/>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xmlns="" id="{C2F9E842-3C19-48DE-6880-A1F91B1C6DFB}"/>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9" name="TextBox 8">
              <a:extLst>
                <a:ext uri="{FF2B5EF4-FFF2-40B4-BE49-F238E27FC236}">
                  <a16:creationId xmlns:a16="http://schemas.microsoft.com/office/drawing/2014/main" xmlns="" id="{144583C1-27A3-58C5-8DE9-4B17D77C1F82}"/>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Olenogorsk</a:t>
              </a:r>
              <a:r>
                <a:rPr lang="en-GB" sz="2000" b="1" dirty="0"/>
                <a:t> West Missile Factory, SRN</a:t>
              </a:r>
            </a:p>
          </p:txBody>
        </p:sp>
        <p:sp>
          <p:nvSpPr>
            <p:cNvPr id="10" name="TextBox 9">
              <a:extLst>
                <a:ext uri="{FF2B5EF4-FFF2-40B4-BE49-F238E27FC236}">
                  <a16:creationId xmlns:a16="http://schemas.microsoft.com/office/drawing/2014/main" xmlns="" id="{36421461-1B9C-6E32-2EDA-A8347FECAF56}"/>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SRNTGT102  CATCODE: 9</a:t>
              </a:r>
            </a:p>
            <a:p>
              <a:pPr marL="0" lvl="0" indent="0" algn="l" rtl="0">
                <a:spcBef>
                  <a:spcPts val="0"/>
                </a:spcBef>
                <a:spcAft>
                  <a:spcPts val="0"/>
                </a:spcAft>
                <a:buNone/>
              </a:pPr>
              <a:r>
                <a:rPr lang="en-GB" sz="1500" b="1" dirty="0"/>
                <a:t>MIDB GEO: </a:t>
              </a:r>
              <a:r>
                <a:rPr lang="pt-BR" sz="1500" b="1" dirty="0"/>
                <a:t>N 68 08.670 E 033 26.053</a:t>
              </a:r>
              <a:endParaRPr lang="en-GB" sz="1500" b="1" dirty="0"/>
            </a:p>
            <a:p>
              <a:pPr marL="0" lvl="0" indent="0" algn="l" rtl="0">
                <a:spcBef>
                  <a:spcPts val="0"/>
                </a:spcBef>
                <a:spcAft>
                  <a:spcPts val="0"/>
                </a:spcAft>
                <a:buNone/>
              </a:pPr>
              <a:r>
                <a:rPr lang="en-GB" sz="1500" b="1" dirty="0"/>
                <a:t>ICOD: 2011-JUL-05 DOI:2011-MAR-11</a:t>
              </a:r>
            </a:p>
          </p:txBody>
        </p:sp>
        <p:sp>
          <p:nvSpPr>
            <p:cNvPr id="11" name="TextBox 10">
              <a:extLst>
                <a:ext uri="{FF2B5EF4-FFF2-40B4-BE49-F238E27FC236}">
                  <a16:creationId xmlns:a16="http://schemas.microsoft.com/office/drawing/2014/main" xmlns="" id="{86BFA9C1-E8E4-7F83-7C4B-61779C7D2635}"/>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2" name="TextBox 11">
              <a:extLst>
                <a:ext uri="{FF2B5EF4-FFF2-40B4-BE49-F238E27FC236}">
                  <a16:creationId xmlns:a16="http://schemas.microsoft.com/office/drawing/2014/main" xmlns="" id="{D6AB0250-0EA6-C9C5-F340-F571EC0E9DD0}"/>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2061-JUL-5</a:t>
              </a:r>
            </a:p>
          </p:txBody>
        </p:sp>
        <p:pic>
          <p:nvPicPr>
            <p:cNvPr id="13" name="Picture 12" descr="D:\GIT PROJECTS\OPAT-background\Virtual Intelligence Service only logo.PNG">
              <a:extLst>
                <a:ext uri="{FF2B5EF4-FFF2-40B4-BE49-F238E27FC236}">
                  <a16:creationId xmlns:a16="http://schemas.microsoft.com/office/drawing/2014/main" xmlns="" id="{7570367A-0228-9874-2773-79DC39527143}"/>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4" name="Rektangel 11">
              <a:extLst>
                <a:ext uri="{FF2B5EF4-FFF2-40B4-BE49-F238E27FC236}">
                  <a16:creationId xmlns:a16="http://schemas.microsoft.com/office/drawing/2014/main" xmlns="" id="{B13F560F-4C79-9513-EEC0-4EABC386AC27}"/>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6" name="Picture 35" descr="An aerial view of a city&#10;&#10;Description automatically generated">
            <a:extLst>
              <a:ext uri="{FF2B5EF4-FFF2-40B4-BE49-F238E27FC236}">
                <a16:creationId xmlns:a16="http://schemas.microsoft.com/office/drawing/2014/main" xmlns="" id="{5284798D-497F-3BD8-443D-630D1205B951}"/>
              </a:ext>
            </a:extLst>
          </p:cNvPr>
          <p:cNvPicPr>
            <a:picLocks noChangeAspect="1"/>
          </p:cNvPicPr>
          <p:nvPr/>
        </p:nvPicPr>
        <p:blipFill>
          <a:blip r:embed="rId5">
            <a:grayscl/>
            <a:extLst>
              <a:ext uri="{BEBA8EAE-BF5A-486C-A8C5-ECC9F3942E4B}">
                <a14:imgProps xmlns:a14="http://schemas.microsoft.com/office/drawing/2010/main" xmlns="">
                  <a14:imgLayer r:embed="rId6">
                    <a14:imgEffect>
                      <a14:sharpenSoften amount="7000"/>
                    </a14:imgEffect>
                    <a14:imgEffect>
                      <a14:colorTemperature colorTemp="2389"/>
                    </a14:imgEffect>
                    <a14:imgEffect>
                      <a14:saturation sat="0"/>
                    </a14:imgEffect>
                  </a14:imgLayer>
                </a14:imgProps>
              </a:ext>
            </a:extLst>
          </a:blip>
          <a:srcRect l="33742" t="27950" r="39242" b="35824"/>
          <a:stretch/>
        </p:blipFill>
        <p:spPr>
          <a:xfrm>
            <a:off x="0" y="1913410"/>
            <a:ext cx="15117415" cy="8778403"/>
          </a:xfrm>
          <a:prstGeom prst="rect">
            <a:avLst/>
          </a:prstGeom>
        </p:spPr>
      </p:pic>
      <p:cxnSp>
        <p:nvCxnSpPr>
          <p:cNvPr id="18" name="Straight Connector 17">
            <a:extLst>
              <a:ext uri="{FF2B5EF4-FFF2-40B4-BE49-F238E27FC236}">
                <a16:creationId xmlns:a16="http://schemas.microsoft.com/office/drawing/2014/main" xmlns="" id="{9086A7A0-08F1-6BB3-54C8-D7FC37135EC4}"/>
              </a:ext>
            </a:extLst>
          </p:cNvPr>
          <p:cNvCxnSpPr>
            <a:cxnSpLocks/>
            <a:stCxn id="33" idx="0"/>
            <a:endCxn id="26" idx="2"/>
          </p:cNvCxnSpPr>
          <p:nvPr/>
        </p:nvCxnSpPr>
        <p:spPr>
          <a:xfrm flipV="1">
            <a:off x="10073249" y="3433598"/>
            <a:ext cx="442915" cy="21842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Google Shape;104;p17">
            <a:extLst>
              <a:ext uri="{FF2B5EF4-FFF2-40B4-BE49-F238E27FC236}">
                <a16:creationId xmlns:a16="http://schemas.microsoft.com/office/drawing/2014/main" xmlns="" id="{C70E7AB3-F4C0-7E20-9D8D-6C5708247662}"/>
              </a:ext>
            </a:extLst>
          </p:cNvPr>
          <p:cNvSpPr txBox="1"/>
          <p:nvPr/>
        </p:nvSpPr>
        <p:spPr>
          <a:xfrm>
            <a:off x="-5281235" y="5766531"/>
            <a:ext cx="2004636" cy="807684"/>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b="1" dirty="0">
                <a:solidFill>
                  <a:schemeClr val="dk1"/>
                </a:solidFill>
              </a:rPr>
              <a:t>J – FACILITY HQ</a:t>
            </a:r>
          </a:p>
          <a:p>
            <a:pPr marL="0" lvl="0" indent="0" algn="l" rtl="0">
              <a:spcBef>
                <a:spcPts val="0"/>
              </a:spcBef>
              <a:spcAft>
                <a:spcPts val="0"/>
              </a:spcAft>
              <a:buNone/>
            </a:pPr>
            <a:r>
              <a:rPr lang="en-GB" b="1" dirty="0">
                <a:solidFill>
                  <a:schemeClr val="dk1"/>
                </a:solidFill>
              </a:rPr>
              <a:t>P</a:t>
            </a:r>
            <a:r>
              <a:rPr lang="fr" b="1" dirty="0">
                <a:solidFill>
                  <a:schemeClr val="dk1"/>
                </a:solidFill>
              </a:rPr>
              <a:t>V CHAR: AG MS SF</a:t>
            </a:r>
            <a:endParaRPr b="1" dirty="0">
              <a:solidFill>
                <a:schemeClr val="dk1"/>
              </a:solidFill>
            </a:endParaRPr>
          </a:p>
        </p:txBody>
      </p:sp>
      <p:cxnSp>
        <p:nvCxnSpPr>
          <p:cNvPr id="40" name="Straight Connector 39">
            <a:extLst>
              <a:ext uri="{FF2B5EF4-FFF2-40B4-BE49-F238E27FC236}">
                <a16:creationId xmlns:a16="http://schemas.microsoft.com/office/drawing/2014/main" xmlns="" id="{E67CA918-90A1-DA7F-88DF-E7517AD7FDA8}"/>
              </a:ext>
            </a:extLst>
          </p:cNvPr>
          <p:cNvCxnSpPr>
            <a:cxnSpLocks/>
            <a:stCxn id="31" idx="3"/>
            <a:endCxn id="23" idx="3"/>
          </p:cNvCxnSpPr>
          <p:nvPr/>
        </p:nvCxnSpPr>
        <p:spPr>
          <a:xfrm flipH="1">
            <a:off x="5158579" y="6202649"/>
            <a:ext cx="1182834" cy="150149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xmlns="" id="{6C0D876E-65E9-0E07-895F-26326142565E}"/>
              </a:ext>
            </a:extLst>
          </p:cNvPr>
          <p:cNvSpPr txBox="1"/>
          <p:nvPr/>
        </p:nvSpPr>
        <p:spPr>
          <a:xfrm>
            <a:off x="2452538" y="414673"/>
            <a:ext cx="6660319" cy="400110"/>
          </a:xfrm>
          <a:prstGeom prst="rect">
            <a:avLst/>
          </a:prstGeom>
          <a:noFill/>
        </p:spPr>
        <p:txBody>
          <a:bodyPr wrap="square">
            <a:spAutoFit/>
          </a:bodyPr>
          <a:lstStyle/>
          <a:p>
            <a:pPr marL="0" lvl="0" indent="0" algn="l" rtl="0">
              <a:spcBef>
                <a:spcPts val="0"/>
              </a:spcBef>
              <a:spcAft>
                <a:spcPts val="0"/>
              </a:spcAft>
              <a:buNone/>
            </a:pPr>
            <a:r>
              <a:rPr lang="en-GB" sz="2000" b="1" dirty="0"/>
              <a:t>DESIRED POINT OF IMPACT GRAPHIC 1/2</a:t>
            </a:r>
          </a:p>
        </p:txBody>
      </p:sp>
      <p:sp>
        <p:nvSpPr>
          <p:cNvPr id="37" name="Freeform: Shape 36">
            <a:extLst>
              <a:ext uri="{FF2B5EF4-FFF2-40B4-BE49-F238E27FC236}">
                <a16:creationId xmlns:a16="http://schemas.microsoft.com/office/drawing/2014/main" xmlns="" id="{74658839-EA17-407F-1065-A3AD39EB26F7}"/>
              </a:ext>
            </a:extLst>
          </p:cNvPr>
          <p:cNvSpPr/>
          <p:nvPr/>
        </p:nvSpPr>
        <p:spPr>
          <a:xfrm>
            <a:off x="2757714" y="4557486"/>
            <a:ext cx="9173029" cy="3033485"/>
          </a:xfrm>
          <a:custGeom>
            <a:avLst/>
            <a:gdLst>
              <a:gd name="connsiteX0" fmla="*/ 1872343 w 9173029"/>
              <a:gd name="connsiteY0" fmla="*/ 0 h 3033485"/>
              <a:gd name="connsiteX1" fmla="*/ 9173029 w 9173029"/>
              <a:gd name="connsiteY1" fmla="*/ 449943 h 3033485"/>
              <a:gd name="connsiteX2" fmla="*/ 7721600 w 9173029"/>
              <a:gd name="connsiteY2" fmla="*/ 3033485 h 3033485"/>
              <a:gd name="connsiteX3" fmla="*/ 0 w 9173029"/>
              <a:gd name="connsiteY3" fmla="*/ 2191657 h 3033485"/>
              <a:gd name="connsiteX4" fmla="*/ 1872343 w 9173029"/>
              <a:gd name="connsiteY4" fmla="*/ 0 h 3033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73029" h="3033485">
                <a:moveTo>
                  <a:pt x="1872343" y="0"/>
                </a:moveTo>
                <a:lnTo>
                  <a:pt x="9173029" y="449943"/>
                </a:lnTo>
                <a:lnTo>
                  <a:pt x="7721600" y="3033485"/>
                </a:lnTo>
                <a:lnTo>
                  <a:pt x="0" y="2191657"/>
                </a:lnTo>
                <a:lnTo>
                  <a:pt x="1872343" y="0"/>
                </a:lnTo>
                <a:close/>
              </a:path>
            </a:pathLst>
          </a:custGeom>
          <a:noFill/>
          <a:ln w="19050">
            <a:solidFill>
              <a:schemeClr val="bg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n>
                <a:solidFill>
                  <a:schemeClr val="tx1"/>
                </a:solidFill>
              </a:ln>
            </a:endParaRPr>
          </a:p>
        </p:txBody>
      </p:sp>
      <p:cxnSp>
        <p:nvCxnSpPr>
          <p:cNvPr id="49" name="Straight Connector 48">
            <a:extLst>
              <a:ext uri="{FF2B5EF4-FFF2-40B4-BE49-F238E27FC236}">
                <a16:creationId xmlns:a16="http://schemas.microsoft.com/office/drawing/2014/main" xmlns="" id="{E9AA8F12-1D20-47CB-880D-5E83C408DA38}"/>
              </a:ext>
            </a:extLst>
          </p:cNvPr>
          <p:cNvCxnSpPr>
            <a:cxnSpLocks/>
            <a:stCxn id="27" idx="0"/>
            <a:endCxn id="39" idx="3"/>
          </p:cNvCxnSpPr>
          <p:nvPr/>
        </p:nvCxnSpPr>
        <p:spPr>
          <a:xfrm flipV="1">
            <a:off x="8614278" y="6820603"/>
            <a:ext cx="998319" cy="163943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xmlns="" id="{EE1041A1-1BEB-CFAE-57FC-FED6D357B195}"/>
              </a:ext>
            </a:extLst>
          </p:cNvPr>
          <p:cNvCxnSpPr>
            <a:cxnSpLocks/>
            <a:stCxn id="30" idx="2"/>
            <a:endCxn id="34" idx="0"/>
          </p:cNvCxnSpPr>
          <p:nvPr/>
        </p:nvCxnSpPr>
        <p:spPr>
          <a:xfrm flipH="1">
            <a:off x="8119685" y="3447813"/>
            <a:ext cx="33113" cy="228459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Google Shape;171;p20">
            <a:extLst>
              <a:ext uri="{FF2B5EF4-FFF2-40B4-BE49-F238E27FC236}">
                <a16:creationId xmlns:a16="http://schemas.microsoft.com/office/drawing/2014/main" xmlns="" id="{CD0711F3-D439-44C1-DEEC-C26C465CF24D}"/>
              </a:ext>
            </a:extLst>
          </p:cNvPr>
          <p:cNvSpPr txBox="1"/>
          <p:nvPr/>
        </p:nvSpPr>
        <p:spPr>
          <a:xfrm>
            <a:off x="2618479" y="7302123"/>
            <a:ext cx="2540100" cy="80404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C </a:t>
            </a:r>
          </a:p>
          <a:p>
            <a:pPr marL="0" lvl="0" indent="0" algn="l" rtl="0">
              <a:spcBef>
                <a:spcPts val="0"/>
              </a:spcBef>
              <a:spcAft>
                <a:spcPts val="0"/>
              </a:spcAft>
              <a:buNone/>
            </a:pPr>
            <a:r>
              <a:rPr lang="en-GB" sz="1000" b="1" dirty="0"/>
              <a:t>POWER DISTRIB FACILITY ON GRN</a:t>
            </a:r>
            <a:endParaRPr sz="1000" b="1" dirty="0"/>
          </a:p>
          <a:p>
            <a:pPr marL="0" lvl="0" indent="0" algn="l" rtl="0">
              <a:spcBef>
                <a:spcPts val="0"/>
              </a:spcBef>
              <a:spcAft>
                <a:spcPts val="0"/>
              </a:spcAft>
              <a:buNone/>
            </a:pPr>
            <a:r>
              <a:rPr lang="pt-BR" sz="1000" b="1" dirty="0"/>
              <a:t>N 68 08.693 E 033 26.007</a:t>
            </a:r>
            <a:br>
              <a:rPr lang="pt-BR" sz="1000" b="1" dirty="0"/>
            </a:br>
            <a:r>
              <a:rPr lang="fr" sz="1000" b="1" dirty="0"/>
              <a:t>JDPI MSL: 668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26" name="Google Shape;171;p20">
            <a:extLst>
              <a:ext uri="{FF2B5EF4-FFF2-40B4-BE49-F238E27FC236}">
                <a16:creationId xmlns:a16="http://schemas.microsoft.com/office/drawing/2014/main" xmlns="" id="{E63D1BC2-B6FD-6BF3-0918-41F006F6DECE}"/>
              </a:ext>
            </a:extLst>
          </p:cNvPr>
          <p:cNvSpPr txBox="1"/>
          <p:nvPr/>
        </p:nvSpPr>
        <p:spPr>
          <a:xfrm>
            <a:off x="9390643" y="2630673"/>
            <a:ext cx="2251041" cy="802925"/>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A</a:t>
            </a:r>
          </a:p>
          <a:p>
            <a:pPr marL="0" lvl="0" indent="0" algn="l" rtl="0">
              <a:spcBef>
                <a:spcPts val="0"/>
              </a:spcBef>
              <a:spcAft>
                <a:spcPts val="0"/>
              </a:spcAft>
              <a:buNone/>
            </a:pPr>
            <a:r>
              <a:rPr lang="en-GB" sz="1000" b="1" dirty="0"/>
              <a:t>MISSILE PRODUCTION ON GRN</a:t>
            </a:r>
          </a:p>
          <a:p>
            <a:pPr marL="0" lvl="0" indent="0" algn="l" rtl="0">
              <a:spcBef>
                <a:spcPts val="0"/>
              </a:spcBef>
              <a:spcAft>
                <a:spcPts val="0"/>
              </a:spcAft>
              <a:buNone/>
            </a:pPr>
            <a:r>
              <a:rPr lang="pt-BR" sz="1000" b="1" dirty="0"/>
              <a:t>N 68 08.634 E 033 26.026</a:t>
            </a:r>
            <a:br>
              <a:rPr lang="pt-BR" sz="1000" b="1" dirty="0"/>
            </a:br>
            <a:r>
              <a:rPr lang="fr" sz="1000" b="1" dirty="0"/>
              <a:t>DPI MSL: 664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27" name="Google Shape;171;p20">
            <a:extLst>
              <a:ext uri="{FF2B5EF4-FFF2-40B4-BE49-F238E27FC236}">
                <a16:creationId xmlns:a16="http://schemas.microsoft.com/office/drawing/2014/main" xmlns="" id="{BFF2DD80-C483-93ED-B8C4-2D38AB0673DC}"/>
              </a:ext>
            </a:extLst>
          </p:cNvPr>
          <p:cNvSpPr txBox="1"/>
          <p:nvPr/>
        </p:nvSpPr>
        <p:spPr>
          <a:xfrm>
            <a:off x="7344228" y="8460038"/>
            <a:ext cx="2540100" cy="79148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D1</a:t>
            </a:r>
          </a:p>
          <a:p>
            <a:pPr marL="0" lvl="0" indent="0" algn="l" rtl="0">
              <a:spcBef>
                <a:spcPts val="0"/>
              </a:spcBef>
              <a:spcAft>
                <a:spcPts val="0"/>
              </a:spcAft>
              <a:buNone/>
            </a:pPr>
            <a:r>
              <a:rPr lang="en-GB" sz="1000" b="1" dirty="0"/>
              <a:t>CHEMICAL STORAGE ON GRN</a:t>
            </a:r>
            <a:endParaRPr sz="1000" b="1" dirty="0"/>
          </a:p>
          <a:p>
            <a:pPr marL="0" lvl="0" indent="0" algn="l" rtl="0">
              <a:spcBef>
                <a:spcPts val="0"/>
              </a:spcBef>
              <a:spcAft>
                <a:spcPts val="0"/>
              </a:spcAft>
              <a:buNone/>
            </a:pPr>
            <a:r>
              <a:rPr lang="pt-BR" sz="1000" b="1" dirty="0"/>
              <a:t>N 68 08.646 E 033 25.948</a:t>
            </a:r>
            <a:br>
              <a:rPr lang="pt-BR" sz="1000" b="1" dirty="0"/>
            </a:br>
            <a:r>
              <a:rPr lang="fr" sz="1000" b="1" dirty="0"/>
              <a:t>DPI MSL: 663 FT</a:t>
            </a:r>
            <a:endParaRPr sz="1000" b="1" dirty="0"/>
          </a:p>
          <a:p>
            <a:pPr marL="0" lvl="0" indent="0" algn="l" rtl="0">
              <a:spcBef>
                <a:spcPts val="0"/>
              </a:spcBef>
              <a:spcAft>
                <a:spcPts val="0"/>
              </a:spcAft>
              <a:buNone/>
            </a:pPr>
            <a:endParaRPr sz="1000" b="1" dirty="0"/>
          </a:p>
        </p:txBody>
      </p:sp>
      <p:sp>
        <p:nvSpPr>
          <p:cNvPr id="28" name="Google Shape;171;p20">
            <a:extLst>
              <a:ext uri="{FF2B5EF4-FFF2-40B4-BE49-F238E27FC236}">
                <a16:creationId xmlns:a16="http://schemas.microsoft.com/office/drawing/2014/main" xmlns="" id="{318D8716-7F56-16F7-21B6-B04164B4DD39}"/>
              </a:ext>
            </a:extLst>
          </p:cNvPr>
          <p:cNvSpPr txBox="1"/>
          <p:nvPr/>
        </p:nvSpPr>
        <p:spPr>
          <a:xfrm>
            <a:off x="2618479" y="8197796"/>
            <a:ext cx="2540100" cy="80292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B</a:t>
            </a:r>
          </a:p>
          <a:p>
            <a:pPr marL="0" lvl="0" indent="0" algn="l" rtl="0">
              <a:spcBef>
                <a:spcPts val="0"/>
              </a:spcBef>
              <a:spcAft>
                <a:spcPts val="0"/>
              </a:spcAft>
              <a:buNone/>
            </a:pPr>
            <a:r>
              <a:rPr lang="en-GB" sz="1000" b="1" dirty="0"/>
              <a:t>MISSILE PRODUCTION ON GRN</a:t>
            </a:r>
          </a:p>
          <a:p>
            <a:pPr marL="0" lvl="0" indent="0" algn="l" rtl="0">
              <a:spcBef>
                <a:spcPts val="0"/>
              </a:spcBef>
              <a:spcAft>
                <a:spcPts val="0"/>
              </a:spcAft>
              <a:buNone/>
            </a:pPr>
            <a:r>
              <a:rPr lang="pt-BR" sz="1000" b="1" dirty="0"/>
              <a:t>N 68 08.671 E 033 25.940</a:t>
            </a:r>
            <a:br>
              <a:rPr lang="pt-BR" sz="1000" b="1" dirty="0"/>
            </a:br>
            <a:r>
              <a:rPr lang="fr" sz="1000" b="1" dirty="0"/>
              <a:t>DPI MSL: 666 FT</a:t>
            </a:r>
            <a:endParaRPr sz="1000" b="1" dirty="0"/>
          </a:p>
        </p:txBody>
      </p:sp>
      <p:sp>
        <p:nvSpPr>
          <p:cNvPr id="29" name="Google Shape;171;p20">
            <a:extLst>
              <a:ext uri="{FF2B5EF4-FFF2-40B4-BE49-F238E27FC236}">
                <a16:creationId xmlns:a16="http://schemas.microsoft.com/office/drawing/2014/main" xmlns="" id="{F1351358-D5AF-BFC8-215D-A196D25B4458}"/>
              </a:ext>
            </a:extLst>
          </p:cNvPr>
          <p:cNvSpPr txBox="1"/>
          <p:nvPr/>
        </p:nvSpPr>
        <p:spPr>
          <a:xfrm>
            <a:off x="9960771" y="8457021"/>
            <a:ext cx="2540100" cy="791479"/>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D2</a:t>
            </a:r>
          </a:p>
          <a:p>
            <a:pPr marL="0" lvl="0" indent="0" algn="l" rtl="0">
              <a:spcBef>
                <a:spcPts val="0"/>
              </a:spcBef>
              <a:spcAft>
                <a:spcPts val="0"/>
              </a:spcAft>
              <a:buNone/>
            </a:pPr>
            <a:r>
              <a:rPr lang="en-GB" sz="1000" b="1" dirty="0"/>
              <a:t>CHEMICAL STORAGE ON GRN</a:t>
            </a:r>
            <a:endParaRPr sz="1000" b="1" dirty="0"/>
          </a:p>
          <a:p>
            <a:pPr marL="0" lvl="0" indent="0" algn="l" rtl="0">
              <a:spcBef>
                <a:spcPts val="0"/>
              </a:spcBef>
              <a:spcAft>
                <a:spcPts val="0"/>
              </a:spcAft>
              <a:buNone/>
            </a:pPr>
            <a:r>
              <a:rPr lang="pt-BR" sz="1000" b="1" dirty="0"/>
              <a:t>N 68 08.639 E 033 25.942</a:t>
            </a:r>
            <a:br>
              <a:rPr lang="pt-BR" sz="1000" b="1" dirty="0"/>
            </a:br>
            <a:r>
              <a:rPr lang="fr" sz="1000" b="1" dirty="0"/>
              <a:t>DPI MSL: 662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30" name="Google Shape;171;p20">
            <a:extLst>
              <a:ext uri="{FF2B5EF4-FFF2-40B4-BE49-F238E27FC236}">
                <a16:creationId xmlns:a16="http://schemas.microsoft.com/office/drawing/2014/main" xmlns="" id="{F7346311-070B-AF3A-67F7-C90799B6F25D}"/>
              </a:ext>
            </a:extLst>
          </p:cNvPr>
          <p:cNvSpPr txBox="1"/>
          <p:nvPr/>
        </p:nvSpPr>
        <p:spPr>
          <a:xfrm>
            <a:off x="7105558" y="2635095"/>
            <a:ext cx="2094479" cy="812718"/>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E</a:t>
            </a:r>
          </a:p>
          <a:p>
            <a:pPr marL="0" lvl="0" indent="0" algn="l" rtl="0">
              <a:spcBef>
                <a:spcPts val="0"/>
              </a:spcBef>
              <a:spcAft>
                <a:spcPts val="0"/>
              </a:spcAft>
              <a:buNone/>
            </a:pPr>
            <a:r>
              <a:rPr lang="en-GB" sz="1000" b="1" dirty="0"/>
              <a:t>CHEMICAL STORAGE ON GRN</a:t>
            </a:r>
            <a:endParaRPr sz="1000" b="1" dirty="0"/>
          </a:p>
          <a:p>
            <a:pPr marL="0" lvl="0" indent="0" algn="l" rtl="0">
              <a:spcBef>
                <a:spcPts val="0"/>
              </a:spcBef>
              <a:spcAft>
                <a:spcPts val="0"/>
              </a:spcAft>
              <a:buNone/>
            </a:pPr>
            <a:r>
              <a:rPr lang="pt-BR" sz="1000" b="1" dirty="0"/>
              <a:t>N 68 08.665 E 033 26.024</a:t>
            </a:r>
            <a:br>
              <a:rPr lang="pt-BR" sz="1000" b="1" dirty="0"/>
            </a:br>
            <a:r>
              <a:rPr lang="fr" sz="1000" b="1" dirty="0"/>
              <a:t>DPI MSL: 666 FT</a:t>
            </a:r>
            <a:endParaRPr sz="1000" b="1" dirty="0"/>
          </a:p>
        </p:txBody>
      </p:sp>
      <p:sp>
        <p:nvSpPr>
          <p:cNvPr id="31" name="Isosceles Triangle 30">
            <a:extLst>
              <a:ext uri="{FF2B5EF4-FFF2-40B4-BE49-F238E27FC236}">
                <a16:creationId xmlns:a16="http://schemas.microsoft.com/office/drawing/2014/main" xmlns="" id="{D226500F-E011-409E-302B-55C8593BBD47}"/>
              </a:ext>
            </a:extLst>
          </p:cNvPr>
          <p:cNvSpPr/>
          <p:nvPr/>
        </p:nvSpPr>
        <p:spPr>
          <a:xfrm>
            <a:off x="6123364" y="582282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32" name="Isosceles Triangle 31">
            <a:extLst>
              <a:ext uri="{FF2B5EF4-FFF2-40B4-BE49-F238E27FC236}">
                <a16:creationId xmlns:a16="http://schemas.microsoft.com/office/drawing/2014/main" xmlns="" id="{7DE7E938-D93F-D286-598C-F4EB4DBD0B93}"/>
              </a:ext>
            </a:extLst>
          </p:cNvPr>
          <p:cNvSpPr/>
          <p:nvPr/>
        </p:nvSpPr>
        <p:spPr>
          <a:xfrm>
            <a:off x="7683587" y="650579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33" name="Isosceles Triangle 32">
            <a:extLst>
              <a:ext uri="{FF2B5EF4-FFF2-40B4-BE49-F238E27FC236}">
                <a16:creationId xmlns:a16="http://schemas.microsoft.com/office/drawing/2014/main" xmlns="" id="{0D550F8E-FE36-072A-C1FA-319B67E68F45}"/>
              </a:ext>
            </a:extLst>
          </p:cNvPr>
          <p:cNvSpPr/>
          <p:nvPr/>
        </p:nvSpPr>
        <p:spPr>
          <a:xfrm>
            <a:off x="9855200" y="5617798"/>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34" name="Isosceles Triangle 33">
            <a:extLst>
              <a:ext uri="{FF2B5EF4-FFF2-40B4-BE49-F238E27FC236}">
                <a16:creationId xmlns:a16="http://schemas.microsoft.com/office/drawing/2014/main" xmlns="" id="{BFBCD4CC-6A98-ABC8-9FA3-92929E4C597B}"/>
              </a:ext>
            </a:extLst>
          </p:cNvPr>
          <p:cNvSpPr/>
          <p:nvPr/>
        </p:nvSpPr>
        <p:spPr>
          <a:xfrm>
            <a:off x="7901636" y="5732405"/>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39" name="Isosceles Triangle 38">
            <a:extLst>
              <a:ext uri="{FF2B5EF4-FFF2-40B4-BE49-F238E27FC236}">
                <a16:creationId xmlns:a16="http://schemas.microsoft.com/office/drawing/2014/main" xmlns="" id="{1A729FE5-ED83-5167-43B3-29175049B4F4}"/>
              </a:ext>
            </a:extLst>
          </p:cNvPr>
          <p:cNvSpPr/>
          <p:nvPr/>
        </p:nvSpPr>
        <p:spPr>
          <a:xfrm>
            <a:off x="9394548" y="6440775"/>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41" name="Isosceles Triangle 40">
            <a:extLst>
              <a:ext uri="{FF2B5EF4-FFF2-40B4-BE49-F238E27FC236}">
                <a16:creationId xmlns:a16="http://schemas.microsoft.com/office/drawing/2014/main" xmlns="" id="{2EC590AC-19F2-A02C-143E-76F5D9F194C4}"/>
              </a:ext>
            </a:extLst>
          </p:cNvPr>
          <p:cNvSpPr/>
          <p:nvPr/>
        </p:nvSpPr>
        <p:spPr>
          <a:xfrm>
            <a:off x="9855200" y="650579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cxnSp>
        <p:nvCxnSpPr>
          <p:cNvPr id="51" name="Straight Connector 50">
            <a:extLst>
              <a:ext uri="{FF2B5EF4-FFF2-40B4-BE49-F238E27FC236}">
                <a16:creationId xmlns:a16="http://schemas.microsoft.com/office/drawing/2014/main" xmlns="" id="{21711B2B-75A9-9FBA-9E3C-11FF4511193D}"/>
              </a:ext>
            </a:extLst>
          </p:cNvPr>
          <p:cNvCxnSpPr>
            <a:cxnSpLocks/>
            <a:stCxn id="29" idx="0"/>
            <a:endCxn id="41" idx="3"/>
          </p:cNvCxnSpPr>
          <p:nvPr/>
        </p:nvCxnSpPr>
        <p:spPr>
          <a:xfrm flipH="1" flipV="1">
            <a:off x="10073249" y="6885619"/>
            <a:ext cx="1157572" cy="157140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xmlns="" id="{576630A2-A3DC-E683-D726-5912E70429C1}"/>
              </a:ext>
            </a:extLst>
          </p:cNvPr>
          <p:cNvCxnSpPr>
            <a:cxnSpLocks/>
            <a:stCxn id="32" idx="2"/>
            <a:endCxn id="28" idx="3"/>
          </p:cNvCxnSpPr>
          <p:nvPr/>
        </p:nvCxnSpPr>
        <p:spPr>
          <a:xfrm flipH="1">
            <a:off x="5158579" y="6885619"/>
            <a:ext cx="2525008" cy="171363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61" name="Group 60">
            <a:extLst>
              <a:ext uri="{FF2B5EF4-FFF2-40B4-BE49-F238E27FC236}">
                <a16:creationId xmlns:a16="http://schemas.microsoft.com/office/drawing/2014/main" xmlns="" id="{1FD812F0-85B4-5515-C439-178FBEB886EC}"/>
              </a:ext>
            </a:extLst>
          </p:cNvPr>
          <p:cNvGrpSpPr/>
          <p:nvPr/>
        </p:nvGrpSpPr>
        <p:grpSpPr>
          <a:xfrm rot="16200000">
            <a:off x="14195180" y="2629410"/>
            <a:ext cx="559046" cy="692832"/>
            <a:chOff x="15526400" y="3343535"/>
            <a:chExt cx="1172983" cy="1324523"/>
          </a:xfrm>
        </p:grpSpPr>
        <p:sp>
          <p:nvSpPr>
            <p:cNvPr id="62" name="Freeform: Shape 61">
              <a:extLst>
                <a:ext uri="{FF2B5EF4-FFF2-40B4-BE49-F238E27FC236}">
                  <a16:creationId xmlns:a16="http://schemas.microsoft.com/office/drawing/2014/main" xmlns="" id="{313C8A17-BB43-22D6-7AF4-9B8721597ACD}"/>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3" name="Google Shape;66;p14">
              <a:extLst>
                <a:ext uri="{FF2B5EF4-FFF2-40B4-BE49-F238E27FC236}">
                  <a16:creationId xmlns:a16="http://schemas.microsoft.com/office/drawing/2014/main" xmlns="" id="{E4339BB1-2160-71FF-14E3-0CF1B654BF16}"/>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extLst>
      <p:ext uri="{BB962C8B-B14F-4D97-AF65-F5344CB8AC3E}">
        <p14:creationId xmlns:p14="http://schemas.microsoft.com/office/powerpoint/2010/main" xmlns="" val="11902937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6">
          <a:extLst>
            <a:ext uri="{FF2B5EF4-FFF2-40B4-BE49-F238E27FC236}">
              <a16:creationId xmlns:a16="http://schemas.microsoft.com/office/drawing/2014/main" xmlns="" id="{116F48F0-6074-A1CE-AA9D-0C6CD3B04438}"/>
            </a:ext>
          </a:extLst>
        </p:cNvPr>
        <p:cNvGrpSpPr/>
        <p:nvPr/>
      </p:nvGrpSpPr>
      <p:grpSpPr>
        <a:xfrm>
          <a:off x="0" y="0"/>
          <a:ext cx="0" cy="0"/>
          <a:chOff x="0" y="0"/>
          <a:chExt cx="0" cy="0"/>
        </a:xfrm>
      </p:grpSpPr>
      <p:grpSp>
        <p:nvGrpSpPr>
          <p:cNvPr id="41" name="Group 40">
            <a:extLst>
              <a:ext uri="{FF2B5EF4-FFF2-40B4-BE49-F238E27FC236}">
                <a16:creationId xmlns:a16="http://schemas.microsoft.com/office/drawing/2014/main" xmlns="" id="{731B5B25-32C1-1220-B9AE-E3C5546464A0}"/>
              </a:ext>
            </a:extLst>
          </p:cNvPr>
          <p:cNvGrpSpPr/>
          <p:nvPr/>
        </p:nvGrpSpPr>
        <p:grpSpPr>
          <a:xfrm>
            <a:off x="0" y="0"/>
            <a:ext cx="15119350" cy="1980670"/>
            <a:chOff x="0" y="0"/>
            <a:chExt cx="15119350" cy="1980670"/>
          </a:xfrm>
        </p:grpSpPr>
        <p:sp>
          <p:nvSpPr>
            <p:cNvPr id="42" name="Rectangle 41">
              <a:extLst>
                <a:ext uri="{FF2B5EF4-FFF2-40B4-BE49-F238E27FC236}">
                  <a16:creationId xmlns:a16="http://schemas.microsoft.com/office/drawing/2014/main" xmlns="" id="{6CD78319-C73E-6D7A-AD36-77A72F11BEC4}"/>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45" name="TextBox 44">
              <a:extLst>
                <a:ext uri="{FF2B5EF4-FFF2-40B4-BE49-F238E27FC236}">
                  <a16:creationId xmlns:a16="http://schemas.microsoft.com/office/drawing/2014/main" xmlns="" id="{3FA400C2-0AEF-1158-D101-3984B19A16CD}"/>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8" name="Picture 3">
              <a:extLst>
                <a:ext uri="{FF2B5EF4-FFF2-40B4-BE49-F238E27FC236}">
                  <a16:creationId xmlns:a16="http://schemas.microsoft.com/office/drawing/2014/main" xmlns="" id="{7938B4AA-B4A9-6743-7E96-962CC1FE8B0D}"/>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1" name="Group 50">
              <a:extLst>
                <a:ext uri="{FF2B5EF4-FFF2-40B4-BE49-F238E27FC236}">
                  <a16:creationId xmlns:a16="http://schemas.microsoft.com/office/drawing/2014/main" xmlns="" id="{0B0AFD25-A2A4-E65A-19A2-28A1CEADC5D2}"/>
                </a:ext>
              </a:extLst>
            </p:cNvPr>
            <p:cNvGrpSpPr/>
            <p:nvPr/>
          </p:nvGrpSpPr>
          <p:grpSpPr>
            <a:xfrm>
              <a:off x="1" y="0"/>
              <a:ext cx="15119349" cy="1921524"/>
              <a:chOff x="1" y="-1616"/>
              <a:chExt cx="15119349" cy="1921524"/>
            </a:xfrm>
          </p:grpSpPr>
          <p:sp>
            <p:nvSpPr>
              <p:cNvPr id="74" name="Rectangle 73">
                <a:extLst>
                  <a:ext uri="{FF2B5EF4-FFF2-40B4-BE49-F238E27FC236}">
                    <a16:creationId xmlns:a16="http://schemas.microsoft.com/office/drawing/2014/main" xmlns="" id="{9EB69238-4B95-A4B2-0DBA-49F60C13FB01}"/>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5" name="Rectangle 74">
                <a:extLst>
                  <a:ext uri="{FF2B5EF4-FFF2-40B4-BE49-F238E27FC236}">
                    <a16:creationId xmlns:a16="http://schemas.microsoft.com/office/drawing/2014/main" xmlns="" id="{1136E9AE-AF88-5BF0-CF02-7E73E94FBED2}"/>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Rectangle 77">
                <a:extLst>
                  <a:ext uri="{FF2B5EF4-FFF2-40B4-BE49-F238E27FC236}">
                    <a16:creationId xmlns:a16="http://schemas.microsoft.com/office/drawing/2014/main" xmlns="" id="{78AE9765-101E-925E-2E77-811D20A25AA7}"/>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9" name="Rectangle 78">
                <a:extLst>
                  <a:ext uri="{FF2B5EF4-FFF2-40B4-BE49-F238E27FC236}">
                    <a16:creationId xmlns:a16="http://schemas.microsoft.com/office/drawing/2014/main" xmlns="" id="{05456763-0D32-F74C-DD9B-6B0219256AB0}"/>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0" name="Rectangle 79">
                <a:extLst>
                  <a:ext uri="{FF2B5EF4-FFF2-40B4-BE49-F238E27FC236}">
                    <a16:creationId xmlns:a16="http://schemas.microsoft.com/office/drawing/2014/main" xmlns="" id="{69C2A3B9-68AC-0417-C123-FF975E0F10DF}"/>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1" name="Rectangle 80">
                <a:extLst>
                  <a:ext uri="{FF2B5EF4-FFF2-40B4-BE49-F238E27FC236}">
                    <a16:creationId xmlns:a16="http://schemas.microsoft.com/office/drawing/2014/main" xmlns="" id="{A97200E7-6D6A-BF2D-64EB-4CE15B760E93}"/>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52" name="TextBox 51">
              <a:extLst>
                <a:ext uri="{FF2B5EF4-FFF2-40B4-BE49-F238E27FC236}">
                  <a16:creationId xmlns:a16="http://schemas.microsoft.com/office/drawing/2014/main" xmlns="" id="{72B70164-8A62-7E8D-B9F9-D075FE8241E2}"/>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Olenogorsk</a:t>
              </a:r>
              <a:r>
                <a:rPr lang="en-GB" sz="2000" b="1" dirty="0"/>
                <a:t> West Missile Factory, SRN</a:t>
              </a:r>
            </a:p>
          </p:txBody>
        </p:sp>
        <p:sp>
          <p:nvSpPr>
            <p:cNvPr id="54" name="TextBox 53">
              <a:extLst>
                <a:ext uri="{FF2B5EF4-FFF2-40B4-BE49-F238E27FC236}">
                  <a16:creationId xmlns:a16="http://schemas.microsoft.com/office/drawing/2014/main" xmlns="" id="{89862918-C96F-1EE8-5B6F-7A01434D737E}"/>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SRNTGT102  CATCODE: 9</a:t>
              </a:r>
            </a:p>
            <a:p>
              <a:pPr marL="0" lvl="0" indent="0" algn="l" rtl="0">
                <a:spcBef>
                  <a:spcPts val="0"/>
                </a:spcBef>
                <a:spcAft>
                  <a:spcPts val="0"/>
                </a:spcAft>
                <a:buNone/>
              </a:pPr>
              <a:r>
                <a:rPr lang="en-GB" sz="1500" b="1" dirty="0"/>
                <a:t>MIDB GEO: </a:t>
              </a:r>
              <a:r>
                <a:rPr lang="pt-BR" sz="1500" b="1" dirty="0"/>
                <a:t>N 68 08.670 E 033 26.053</a:t>
              </a:r>
              <a:endParaRPr lang="en-GB" sz="1500" b="1" dirty="0"/>
            </a:p>
            <a:p>
              <a:pPr marL="0" lvl="0" indent="0" algn="l" rtl="0">
                <a:spcBef>
                  <a:spcPts val="0"/>
                </a:spcBef>
                <a:spcAft>
                  <a:spcPts val="0"/>
                </a:spcAft>
                <a:buNone/>
              </a:pPr>
              <a:r>
                <a:rPr lang="en-GB" sz="1500" b="1" dirty="0"/>
                <a:t>ICOD: 2011-JUL-05 DOI:2011-MAR-11</a:t>
              </a:r>
            </a:p>
          </p:txBody>
        </p:sp>
        <p:sp>
          <p:nvSpPr>
            <p:cNvPr id="55" name="TextBox 54">
              <a:extLst>
                <a:ext uri="{FF2B5EF4-FFF2-40B4-BE49-F238E27FC236}">
                  <a16:creationId xmlns:a16="http://schemas.microsoft.com/office/drawing/2014/main" xmlns="" id="{1AC79213-89F7-18CE-B931-4C0AB6B634E0}"/>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59" name="TextBox 58">
              <a:extLst>
                <a:ext uri="{FF2B5EF4-FFF2-40B4-BE49-F238E27FC236}">
                  <a16:creationId xmlns:a16="http://schemas.microsoft.com/office/drawing/2014/main" xmlns="" id="{A930A6D4-98B8-C0B2-E582-6C387899AB20}"/>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2061-JUL-5</a:t>
              </a:r>
            </a:p>
          </p:txBody>
        </p:sp>
        <p:pic>
          <p:nvPicPr>
            <p:cNvPr id="62" name="Picture 61" descr="D:\GIT PROJECTS\OPAT-background\Virtual Intelligence Service only logo.PNG">
              <a:extLst>
                <a:ext uri="{FF2B5EF4-FFF2-40B4-BE49-F238E27FC236}">
                  <a16:creationId xmlns:a16="http://schemas.microsoft.com/office/drawing/2014/main" xmlns="" id="{99145275-ED5E-EDE2-0DE2-92D57FB18C29}"/>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73" name="Rektangel 11">
              <a:extLst>
                <a:ext uri="{FF2B5EF4-FFF2-40B4-BE49-F238E27FC236}">
                  <a16:creationId xmlns:a16="http://schemas.microsoft.com/office/drawing/2014/main" xmlns="" id="{1A4F0D84-8B7E-92A5-57CA-97C2EE533866}"/>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2" name="Picture 71" descr="A computer screen shot of a building&#10;&#10;Description automatically generated">
            <a:extLst>
              <a:ext uri="{FF2B5EF4-FFF2-40B4-BE49-F238E27FC236}">
                <a16:creationId xmlns:a16="http://schemas.microsoft.com/office/drawing/2014/main" xmlns="" id="{044E24AA-6E80-ED7B-4073-B3591DD10089}"/>
              </a:ext>
            </a:extLst>
          </p:cNvPr>
          <p:cNvPicPr>
            <a:picLocks noChangeAspect="1"/>
          </p:cNvPicPr>
          <p:nvPr/>
        </p:nvPicPr>
        <p:blipFill>
          <a:blip r:embed="rId5">
            <a:biLevel thresh="50000"/>
            <a:extLst>
              <a:ext uri="{BEBA8EAE-BF5A-486C-A8C5-ECC9F3942E4B}">
                <a14:imgProps xmlns:a14="http://schemas.microsoft.com/office/drawing/2010/main" xmlns="">
                  <a14:imgLayer r:embed="rId6">
                    <a14:imgEffect>
                      <a14:sharpenSoften amount="100000"/>
                    </a14:imgEffect>
                    <a14:imgEffect>
                      <a14:colorTemperature colorTemp="1500"/>
                    </a14:imgEffect>
                    <a14:imgEffect>
                      <a14:saturation sat="73000"/>
                    </a14:imgEffect>
                    <a14:imgEffect>
                      <a14:brightnessContrast contrast="77000"/>
                    </a14:imgEffect>
                  </a14:imgLayer>
                </a14:imgProps>
              </a:ext>
            </a:extLst>
          </a:blip>
          <a:srcRect l="17351" t="10105" r="21292" b="5636"/>
          <a:stretch/>
        </p:blipFill>
        <p:spPr>
          <a:xfrm>
            <a:off x="0" y="1933719"/>
            <a:ext cx="15117416" cy="8758094"/>
          </a:xfrm>
          <a:prstGeom prst="rect">
            <a:avLst/>
          </a:prstGeom>
        </p:spPr>
      </p:pic>
      <p:cxnSp>
        <p:nvCxnSpPr>
          <p:cNvPr id="11" name="Straight Connector 10">
            <a:extLst>
              <a:ext uri="{FF2B5EF4-FFF2-40B4-BE49-F238E27FC236}">
                <a16:creationId xmlns:a16="http://schemas.microsoft.com/office/drawing/2014/main" xmlns="" id="{C4053AFC-A9B4-46C6-6943-4DDD4EF571B9}"/>
              </a:ext>
            </a:extLst>
          </p:cNvPr>
          <p:cNvCxnSpPr>
            <a:cxnSpLocks/>
            <a:stCxn id="4" idx="3"/>
            <a:endCxn id="15" idx="1"/>
          </p:cNvCxnSpPr>
          <p:nvPr/>
        </p:nvCxnSpPr>
        <p:spPr>
          <a:xfrm flipV="1">
            <a:off x="3335160" y="5602075"/>
            <a:ext cx="3713118" cy="121265"/>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10FCE647-DA56-E493-1EAB-662C5D175B0E}"/>
              </a:ext>
            </a:extLst>
          </p:cNvPr>
          <p:cNvCxnSpPr>
            <a:cxnSpLocks/>
            <a:stCxn id="23" idx="3"/>
            <a:endCxn id="50" idx="1"/>
          </p:cNvCxnSpPr>
          <p:nvPr/>
        </p:nvCxnSpPr>
        <p:spPr>
          <a:xfrm>
            <a:off x="3335160" y="7591793"/>
            <a:ext cx="3117111" cy="43824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xmlns="" id="{1788BC5C-C7C2-04C0-BD62-6BC82AD7A78D}"/>
              </a:ext>
            </a:extLst>
          </p:cNvPr>
          <p:cNvCxnSpPr>
            <a:cxnSpLocks/>
            <a:stCxn id="49" idx="1"/>
            <a:endCxn id="77" idx="3"/>
          </p:cNvCxnSpPr>
          <p:nvPr/>
        </p:nvCxnSpPr>
        <p:spPr>
          <a:xfrm flipH="1">
            <a:off x="3335160" y="8427337"/>
            <a:ext cx="3037608" cy="68569"/>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xmlns="" id="{755B7AE4-9356-4FB0-F407-246A787474E3}"/>
              </a:ext>
            </a:extLst>
          </p:cNvPr>
          <p:cNvCxnSpPr>
            <a:cxnSpLocks/>
            <a:stCxn id="17" idx="1"/>
            <a:endCxn id="47" idx="5"/>
          </p:cNvCxnSpPr>
          <p:nvPr/>
        </p:nvCxnSpPr>
        <p:spPr>
          <a:xfrm flipH="1">
            <a:off x="8180028" y="6704552"/>
            <a:ext cx="3667807" cy="163040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Google Shape;171;p20">
            <a:extLst>
              <a:ext uri="{FF2B5EF4-FFF2-40B4-BE49-F238E27FC236}">
                <a16:creationId xmlns:a16="http://schemas.microsoft.com/office/drawing/2014/main" xmlns="" id="{757E2BC6-970B-520C-CADA-70AE67AEC4C5}"/>
              </a:ext>
            </a:extLst>
          </p:cNvPr>
          <p:cNvSpPr txBox="1"/>
          <p:nvPr/>
        </p:nvSpPr>
        <p:spPr>
          <a:xfrm>
            <a:off x="795060" y="5321318"/>
            <a:ext cx="2540100" cy="804044"/>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C </a:t>
            </a:r>
          </a:p>
          <a:p>
            <a:pPr marL="0" lvl="0" indent="0" algn="l" rtl="0">
              <a:spcBef>
                <a:spcPts val="0"/>
              </a:spcBef>
              <a:spcAft>
                <a:spcPts val="0"/>
              </a:spcAft>
              <a:buNone/>
            </a:pPr>
            <a:r>
              <a:rPr lang="en-GB" sz="1000" b="1" dirty="0"/>
              <a:t>POWER DISTRIB FACILITY ON GRN</a:t>
            </a:r>
            <a:endParaRPr sz="1000" b="1" dirty="0"/>
          </a:p>
          <a:p>
            <a:pPr marL="0" lvl="0" indent="0" algn="l" rtl="0">
              <a:spcBef>
                <a:spcPts val="0"/>
              </a:spcBef>
              <a:spcAft>
                <a:spcPts val="0"/>
              </a:spcAft>
              <a:buNone/>
            </a:pPr>
            <a:r>
              <a:rPr lang="pt-BR" sz="1000" b="1" dirty="0"/>
              <a:t>N 68 08.693 E 033 26.007</a:t>
            </a:r>
            <a:br>
              <a:rPr lang="pt-BR" sz="1000" b="1" dirty="0"/>
            </a:br>
            <a:r>
              <a:rPr lang="fr" sz="1000" b="1" dirty="0"/>
              <a:t>JDPI MSL: 668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5" name="Isosceles Triangle 14">
            <a:extLst>
              <a:ext uri="{FF2B5EF4-FFF2-40B4-BE49-F238E27FC236}">
                <a16:creationId xmlns:a16="http://schemas.microsoft.com/office/drawing/2014/main" xmlns="" id="{AEC539AB-EBCA-AA84-033A-E2EFE3216D58}"/>
              </a:ext>
            </a:extLst>
          </p:cNvPr>
          <p:cNvSpPr/>
          <p:nvPr/>
        </p:nvSpPr>
        <p:spPr>
          <a:xfrm>
            <a:off x="6939253" y="5412161"/>
            <a:ext cx="436098" cy="379828"/>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17" name="Google Shape;171;p20">
            <a:extLst>
              <a:ext uri="{FF2B5EF4-FFF2-40B4-BE49-F238E27FC236}">
                <a16:creationId xmlns:a16="http://schemas.microsoft.com/office/drawing/2014/main" xmlns="" id="{187F89AD-9A55-E9B0-3894-CA493B83E5A4}"/>
              </a:ext>
            </a:extLst>
          </p:cNvPr>
          <p:cNvSpPr txBox="1"/>
          <p:nvPr/>
        </p:nvSpPr>
        <p:spPr>
          <a:xfrm>
            <a:off x="11847835" y="6303089"/>
            <a:ext cx="2540100" cy="802925"/>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A</a:t>
            </a:r>
          </a:p>
          <a:p>
            <a:pPr marL="0" lvl="0" indent="0" algn="l" rtl="0">
              <a:spcBef>
                <a:spcPts val="0"/>
              </a:spcBef>
              <a:spcAft>
                <a:spcPts val="0"/>
              </a:spcAft>
              <a:buNone/>
            </a:pPr>
            <a:r>
              <a:rPr lang="en-GB" sz="1000" b="1" dirty="0"/>
              <a:t>MISSILE PRODUCTION ON GRN</a:t>
            </a:r>
          </a:p>
          <a:p>
            <a:pPr marL="0" lvl="0" indent="0" algn="l" rtl="0">
              <a:spcBef>
                <a:spcPts val="0"/>
              </a:spcBef>
              <a:spcAft>
                <a:spcPts val="0"/>
              </a:spcAft>
              <a:buNone/>
            </a:pPr>
            <a:r>
              <a:rPr lang="pt-BR" sz="1000" b="1" dirty="0"/>
              <a:t>N 68 08.634 E 033 26.026</a:t>
            </a:r>
            <a:br>
              <a:rPr lang="pt-BR" sz="1000" b="1" dirty="0"/>
            </a:br>
            <a:r>
              <a:rPr lang="fr" sz="1000" b="1" dirty="0"/>
              <a:t>DPI MSL: 664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23" name="Google Shape;171;p20">
            <a:extLst>
              <a:ext uri="{FF2B5EF4-FFF2-40B4-BE49-F238E27FC236}">
                <a16:creationId xmlns:a16="http://schemas.microsoft.com/office/drawing/2014/main" xmlns="" id="{67DE412F-353C-D4C5-A225-9AB3DDD66E6F}"/>
              </a:ext>
            </a:extLst>
          </p:cNvPr>
          <p:cNvSpPr txBox="1"/>
          <p:nvPr/>
        </p:nvSpPr>
        <p:spPr>
          <a:xfrm>
            <a:off x="795060" y="7196053"/>
            <a:ext cx="2540100" cy="79148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D1</a:t>
            </a:r>
          </a:p>
          <a:p>
            <a:pPr marL="0" lvl="0" indent="0" algn="l" rtl="0">
              <a:spcBef>
                <a:spcPts val="0"/>
              </a:spcBef>
              <a:spcAft>
                <a:spcPts val="0"/>
              </a:spcAft>
              <a:buNone/>
            </a:pPr>
            <a:r>
              <a:rPr lang="en-GB" sz="1000" b="1" dirty="0"/>
              <a:t>CHEMICAL STORAGE ON GRN</a:t>
            </a:r>
            <a:endParaRPr sz="1000" b="1" dirty="0"/>
          </a:p>
          <a:p>
            <a:pPr marL="0" lvl="0" indent="0" algn="l" rtl="0">
              <a:spcBef>
                <a:spcPts val="0"/>
              </a:spcBef>
              <a:spcAft>
                <a:spcPts val="0"/>
              </a:spcAft>
              <a:buNone/>
            </a:pPr>
            <a:r>
              <a:rPr lang="pt-BR" sz="1000" b="1" dirty="0"/>
              <a:t>N 68 08.646 E 033 25.948</a:t>
            </a:r>
            <a:br>
              <a:rPr lang="pt-BR" sz="1000" b="1" dirty="0"/>
            </a:br>
            <a:r>
              <a:rPr lang="fr" sz="1000" b="1" dirty="0"/>
              <a:t>DPI MSL: 663 FT</a:t>
            </a:r>
            <a:endParaRPr sz="1000" b="1" dirty="0"/>
          </a:p>
          <a:p>
            <a:pPr marL="0" lvl="0" indent="0" algn="l" rtl="0">
              <a:spcBef>
                <a:spcPts val="0"/>
              </a:spcBef>
              <a:spcAft>
                <a:spcPts val="0"/>
              </a:spcAft>
              <a:buNone/>
            </a:pPr>
            <a:endParaRPr sz="1000" b="1" dirty="0"/>
          </a:p>
        </p:txBody>
      </p:sp>
      <p:cxnSp>
        <p:nvCxnSpPr>
          <p:cNvPr id="44" name="Straight Connector 43">
            <a:extLst>
              <a:ext uri="{FF2B5EF4-FFF2-40B4-BE49-F238E27FC236}">
                <a16:creationId xmlns:a16="http://schemas.microsoft.com/office/drawing/2014/main" xmlns="" id="{041F331E-C68C-528E-7FDA-1597F5D7F257}"/>
              </a:ext>
            </a:extLst>
          </p:cNvPr>
          <p:cNvCxnSpPr>
            <a:cxnSpLocks/>
            <a:stCxn id="76" idx="3"/>
            <a:endCxn id="46" idx="1"/>
          </p:cNvCxnSpPr>
          <p:nvPr/>
        </p:nvCxnSpPr>
        <p:spPr>
          <a:xfrm>
            <a:off x="3335160" y="6681958"/>
            <a:ext cx="2681013" cy="211547"/>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46" name="Isosceles Triangle 45">
            <a:extLst>
              <a:ext uri="{FF2B5EF4-FFF2-40B4-BE49-F238E27FC236}">
                <a16:creationId xmlns:a16="http://schemas.microsoft.com/office/drawing/2014/main" xmlns="" id="{BDC419A3-89D7-D078-CBDE-2E2076DA4F5C}"/>
              </a:ext>
            </a:extLst>
          </p:cNvPr>
          <p:cNvSpPr/>
          <p:nvPr/>
        </p:nvSpPr>
        <p:spPr>
          <a:xfrm>
            <a:off x="5907148" y="6703591"/>
            <a:ext cx="436098" cy="379828"/>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47" name="Isosceles Triangle 46">
            <a:extLst>
              <a:ext uri="{FF2B5EF4-FFF2-40B4-BE49-F238E27FC236}">
                <a16:creationId xmlns:a16="http://schemas.microsoft.com/office/drawing/2014/main" xmlns="" id="{35F1DA57-E676-C83F-C11D-28A5AF92C636}"/>
              </a:ext>
            </a:extLst>
          </p:cNvPr>
          <p:cNvSpPr/>
          <p:nvPr/>
        </p:nvSpPr>
        <p:spPr>
          <a:xfrm>
            <a:off x="7852954" y="8145038"/>
            <a:ext cx="436098" cy="379828"/>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49" name="Isosceles Triangle 48">
            <a:extLst>
              <a:ext uri="{FF2B5EF4-FFF2-40B4-BE49-F238E27FC236}">
                <a16:creationId xmlns:a16="http://schemas.microsoft.com/office/drawing/2014/main" xmlns="" id="{EE4865C7-004D-F406-7BFD-BA9EB94CDBC8}"/>
              </a:ext>
            </a:extLst>
          </p:cNvPr>
          <p:cNvSpPr/>
          <p:nvPr/>
        </p:nvSpPr>
        <p:spPr>
          <a:xfrm>
            <a:off x="6263743" y="8237423"/>
            <a:ext cx="436098" cy="379828"/>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50" name="Isosceles Triangle 49">
            <a:extLst>
              <a:ext uri="{FF2B5EF4-FFF2-40B4-BE49-F238E27FC236}">
                <a16:creationId xmlns:a16="http://schemas.microsoft.com/office/drawing/2014/main" xmlns="" id="{1B8BAF81-7C95-F7C2-8474-C7A05EDEF453}"/>
              </a:ext>
            </a:extLst>
          </p:cNvPr>
          <p:cNvSpPr/>
          <p:nvPr/>
        </p:nvSpPr>
        <p:spPr>
          <a:xfrm>
            <a:off x="6343246" y="7840119"/>
            <a:ext cx="436098" cy="379828"/>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53" name="TextBox 52">
            <a:extLst>
              <a:ext uri="{FF2B5EF4-FFF2-40B4-BE49-F238E27FC236}">
                <a16:creationId xmlns:a16="http://schemas.microsoft.com/office/drawing/2014/main" xmlns="" id="{E442876D-0657-E2CF-8799-3BF0B7A6A0FE}"/>
              </a:ext>
            </a:extLst>
          </p:cNvPr>
          <p:cNvSpPr txBox="1"/>
          <p:nvPr/>
        </p:nvSpPr>
        <p:spPr>
          <a:xfrm>
            <a:off x="2449364" y="402381"/>
            <a:ext cx="7575452" cy="400110"/>
          </a:xfrm>
          <a:prstGeom prst="rect">
            <a:avLst/>
          </a:prstGeom>
          <a:noFill/>
        </p:spPr>
        <p:txBody>
          <a:bodyPr wrap="square">
            <a:spAutoFit/>
          </a:bodyPr>
          <a:lstStyle/>
          <a:p>
            <a:pPr marL="0" lvl="0" indent="0" algn="l" rtl="0">
              <a:spcBef>
                <a:spcPts val="0"/>
              </a:spcBef>
              <a:spcAft>
                <a:spcPts val="0"/>
              </a:spcAft>
              <a:buNone/>
            </a:pPr>
            <a:r>
              <a:rPr lang="en-GB" sz="2000" b="1" dirty="0"/>
              <a:t>DESIRED POINT OF IMPACT GRAPHIC 2/2</a:t>
            </a:r>
          </a:p>
        </p:txBody>
      </p:sp>
      <p:sp>
        <p:nvSpPr>
          <p:cNvPr id="76" name="Google Shape;171;p20">
            <a:extLst>
              <a:ext uri="{FF2B5EF4-FFF2-40B4-BE49-F238E27FC236}">
                <a16:creationId xmlns:a16="http://schemas.microsoft.com/office/drawing/2014/main" xmlns="" id="{CEE579E5-FDE7-B836-FF24-480A11265261}"/>
              </a:ext>
            </a:extLst>
          </p:cNvPr>
          <p:cNvSpPr txBox="1"/>
          <p:nvPr/>
        </p:nvSpPr>
        <p:spPr>
          <a:xfrm>
            <a:off x="795060" y="6280496"/>
            <a:ext cx="2540100" cy="802924"/>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B</a:t>
            </a:r>
          </a:p>
          <a:p>
            <a:pPr marL="0" lvl="0" indent="0" algn="l" rtl="0">
              <a:spcBef>
                <a:spcPts val="0"/>
              </a:spcBef>
              <a:spcAft>
                <a:spcPts val="0"/>
              </a:spcAft>
              <a:buNone/>
            </a:pPr>
            <a:r>
              <a:rPr lang="en-GB" sz="1000" b="1" dirty="0"/>
              <a:t>MISSILE PRODUCTION ON GRN</a:t>
            </a:r>
          </a:p>
          <a:p>
            <a:pPr marL="0" lvl="0" indent="0" algn="l" rtl="0">
              <a:spcBef>
                <a:spcPts val="0"/>
              </a:spcBef>
              <a:spcAft>
                <a:spcPts val="0"/>
              </a:spcAft>
              <a:buNone/>
            </a:pPr>
            <a:r>
              <a:rPr lang="pt-BR" sz="1000" b="1" dirty="0"/>
              <a:t>N 68 08.671 E 033 25.940</a:t>
            </a:r>
            <a:br>
              <a:rPr lang="pt-BR" sz="1000" b="1" dirty="0"/>
            </a:br>
            <a:r>
              <a:rPr lang="fr" sz="1000" b="1" dirty="0"/>
              <a:t>DPI MSL: 666 FT</a:t>
            </a:r>
            <a:endParaRPr sz="1000" b="1" dirty="0"/>
          </a:p>
        </p:txBody>
      </p:sp>
      <p:sp>
        <p:nvSpPr>
          <p:cNvPr id="77" name="Google Shape;171;p20">
            <a:extLst>
              <a:ext uri="{FF2B5EF4-FFF2-40B4-BE49-F238E27FC236}">
                <a16:creationId xmlns:a16="http://schemas.microsoft.com/office/drawing/2014/main" xmlns="" id="{F878A4A8-EDE0-58A2-8A40-030EF5BF73BE}"/>
              </a:ext>
            </a:extLst>
          </p:cNvPr>
          <p:cNvSpPr txBox="1"/>
          <p:nvPr/>
        </p:nvSpPr>
        <p:spPr>
          <a:xfrm>
            <a:off x="795060" y="8100166"/>
            <a:ext cx="2540100" cy="791479"/>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D2</a:t>
            </a:r>
          </a:p>
          <a:p>
            <a:pPr marL="0" lvl="0" indent="0" algn="l" rtl="0">
              <a:spcBef>
                <a:spcPts val="0"/>
              </a:spcBef>
              <a:spcAft>
                <a:spcPts val="0"/>
              </a:spcAft>
              <a:buNone/>
            </a:pPr>
            <a:r>
              <a:rPr lang="en-GB" sz="1000" b="1" dirty="0"/>
              <a:t>CHEMICAL STORAGE ON GRN</a:t>
            </a:r>
            <a:endParaRPr sz="1000" b="1" dirty="0"/>
          </a:p>
          <a:p>
            <a:pPr marL="0" lvl="0" indent="0" algn="l" rtl="0">
              <a:spcBef>
                <a:spcPts val="0"/>
              </a:spcBef>
              <a:spcAft>
                <a:spcPts val="0"/>
              </a:spcAft>
              <a:buNone/>
            </a:pPr>
            <a:r>
              <a:rPr lang="pt-BR" sz="1000" b="1" dirty="0"/>
              <a:t>N 68 08.639 E 033 25.942</a:t>
            </a:r>
            <a:br>
              <a:rPr lang="pt-BR" sz="1000" b="1" dirty="0"/>
            </a:br>
            <a:r>
              <a:rPr lang="fr" sz="1000" b="1" dirty="0"/>
              <a:t>DPI MSL: 662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00" name="Google Shape;171;p20">
            <a:extLst>
              <a:ext uri="{FF2B5EF4-FFF2-40B4-BE49-F238E27FC236}">
                <a16:creationId xmlns:a16="http://schemas.microsoft.com/office/drawing/2014/main" xmlns="" id="{7B0CC888-284D-EC60-B7C3-383B21DA06DE}"/>
              </a:ext>
            </a:extLst>
          </p:cNvPr>
          <p:cNvSpPr txBox="1"/>
          <p:nvPr/>
        </p:nvSpPr>
        <p:spPr>
          <a:xfrm>
            <a:off x="11852540" y="5444770"/>
            <a:ext cx="2540100" cy="770112"/>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E</a:t>
            </a:r>
          </a:p>
          <a:p>
            <a:pPr marL="0" lvl="0" indent="0" algn="l" rtl="0">
              <a:spcBef>
                <a:spcPts val="0"/>
              </a:spcBef>
              <a:spcAft>
                <a:spcPts val="0"/>
              </a:spcAft>
              <a:buNone/>
            </a:pPr>
            <a:r>
              <a:rPr lang="en-GB" sz="1000" b="1" dirty="0"/>
              <a:t>CHEMICAL STORAGE ON GRN</a:t>
            </a:r>
            <a:endParaRPr sz="1000" b="1" dirty="0"/>
          </a:p>
          <a:p>
            <a:pPr marL="0" lvl="0" indent="0" algn="l" rtl="0">
              <a:spcBef>
                <a:spcPts val="0"/>
              </a:spcBef>
              <a:spcAft>
                <a:spcPts val="0"/>
              </a:spcAft>
              <a:buNone/>
            </a:pPr>
            <a:r>
              <a:rPr lang="pt-BR" sz="1000" b="1" dirty="0"/>
              <a:t>N 68 08.665 E 033 26.024</a:t>
            </a:r>
            <a:br>
              <a:rPr lang="pt-BR" sz="1000" b="1" dirty="0"/>
            </a:br>
            <a:r>
              <a:rPr lang="fr" sz="1000" b="1" dirty="0"/>
              <a:t>DPI MSL: 666 FT</a:t>
            </a:r>
            <a:endParaRPr sz="1000" b="1" dirty="0"/>
          </a:p>
        </p:txBody>
      </p:sp>
      <p:sp>
        <p:nvSpPr>
          <p:cNvPr id="103" name="Isosceles Triangle 102">
            <a:extLst>
              <a:ext uri="{FF2B5EF4-FFF2-40B4-BE49-F238E27FC236}">
                <a16:creationId xmlns:a16="http://schemas.microsoft.com/office/drawing/2014/main" xmlns="" id="{56BCFFC3-3E70-5497-7B48-CF15958812B1}"/>
              </a:ext>
            </a:extLst>
          </p:cNvPr>
          <p:cNvSpPr/>
          <p:nvPr/>
        </p:nvSpPr>
        <p:spPr>
          <a:xfrm>
            <a:off x="7424383" y="6682903"/>
            <a:ext cx="436098" cy="379828"/>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cxnSp>
        <p:nvCxnSpPr>
          <p:cNvPr id="104" name="Straight Connector 103">
            <a:extLst>
              <a:ext uri="{FF2B5EF4-FFF2-40B4-BE49-F238E27FC236}">
                <a16:creationId xmlns:a16="http://schemas.microsoft.com/office/drawing/2014/main" xmlns="" id="{CE4D4541-6028-EAAD-22B9-B8C788A48AF5}"/>
              </a:ext>
            </a:extLst>
          </p:cNvPr>
          <p:cNvCxnSpPr>
            <a:cxnSpLocks/>
            <a:stCxn id="100" idx="1"/>
            <a:endCxn id="103" idx="5"/>
          </p:cNvCxnSpPr>
          <p:nvPr/>
        </p:nvCxnSpPr>
        <p:spPr>
          <a:xfrm flipH="1">
            <a:off x="7751457" y="5829826"/>
            <a:ext cx="4101083" cy="1042991"/>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a16="http://schemas.microsoft.com/office/drawing/2014/main" xmlns="" id="{653F6929-DE8C-A651-43B6-EEE2BDFF7D26}"/>
              </a:ext>
            </a:extLst>
          </p:cNvPr>
          <p:cNvGrpSpPr/>
          <p:nvPr/>
        </p:nvGrpSpPr>
        <p:grpSpPr>
          <a:xfrm>
            <a:off x="14195180" y="2629410"/>
            <a:ext cx="559046" cy="692832"/>
            <a:chOff x="15526400" y="3343535"/>
            <a:chExt cx="1172983" cy="1324523"/>
          </a:xfrm>
        </p:grpSpPr>
        <p:sp>
          <p:nvSpPr>
            <p:cNvPr id="39" name="Freeform: Shape 38">
              <a:extLst>
                <a:ext uri="{FF2B5EF4-FFF2-40B4-BE49-F238E27FC236}">
                  <a16:creationId xmlns:a16="http://schemas.microsoft.com/office/drawing/2014/main" xmlns="" id="{13CEEFF2-4AF4-DAD2-BD04-71C077A0113B}"/>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Google Shape;66;p14">
              <a:extLst>
                <a:ext uri="{FF2B5EF4-FFF2-40B4-BE49-F238E27FC236}">
                  <a16:creationId xmlns:a16="http://schemas.microsoft.com/office/drawing/2014/main" xmlns="" id="{73039EFB-C636-CE90-0EA4-A2FD38679206}"/>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extLst>
      <p:ext uri="{BB962C8B-B14F-4D97-AF65-F5344CB8AC3E}">
        <p14:creationId xmlns:p14="http://schemas.microsoft.com/office/powerpoint/2010/main" xmlns="" val="77369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pSp>
        <p:nvGrpSpPr>
          <p:cNvPr id="2" name="Group 1">
            <a:extLst>
              <a:ext uri="{FF2B5EF4-FFF2-40B4-BE49-F238E27FC236}">
                <a16:creationId xmlns:a16="http://schemas.microsoft.com/office/drawing/2014/main" xmlns="" id="{FA423CE4-DCBB-12CC-2B45-4F18F8F089B9}"/>
              </a:ext>
            </a:extLst>
          </p:cNvPr>
          <p:cNvGrpSpPr/>
          <p:nvPr/>
        </p:nvGrpSpPr>
        <p:grpSpPr>
          <a:xfrm>
            <a:off x="0" y="0"/>
            <a:ext cx="15119350" cy="1980670"/>
            <a:chOff x="0" y="0"/>
            <a:chExt cx="15119350" cy="1980670"/>
          </a:xfrm>
        </p:grpSpPr>
        <p:sp>
          <p:nvSpPr>
            <p:cNvPr id="3" name="Rectangle 2">
              <a:extLst>
                <a:ext uri="{FF2B5EF4-FFF2-40B4-BE49-F238E27FC236}">
                  <a16:creationId xmlns:a16="http://schemas.microsoft.com/office/drawing/2014/main" xmlns="" id="{6AEF8F16-44AC-0DFC-AAD3-7D0219E467FE}"/>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4" name="TextBox 3">
              <a:extLst>
                <a:ext uri="{FF2B5EF4-FFF2-40B4-BE49-F238E27FC236}">
                  <a16:creationId xmlns:a16="http://schemas.microsoft.com/office/drawing/2014/main" xmlns="" id="{0AC676F6-83D1-5DF1-5BBC-C4B9D3167F1B}"/>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 name="Picture 3">
              <a:extLst>
                <a:ext uri="{FF2B5EF4-FFF2-40B4-BE49-F238E27FC236}">
                  <a16:creationId xmlns:a16="http://schemas.microsoft.com/office/drawing/2014/main" xmlns="" id="{400176F3-E96E-20F7-15C3-EB5867605966}"/>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6" name="Group 5">
              <a:extLst>
                <a:ext uri="{FF2B5EF4-FFF2-40B4-BE49-F238E27FC236}">
                  <a16:creationId xmlns:a16="http://schemas.microsoft.com/office/drawing/2014/main" xmlns="" id="{65EC1F20-70D1-7E50-8E89-D036FA9C1288}"/>
                </a:ext>
              </a:extLst>
            </p:cNvPr>
            <p:cNvGrpSpPr/>
            <p:nvPr/>
          </p:nvGrpSpPr>
          <p:grpSpPr>
            <a:xfrm>
              <a:off x="1" y="0"/>
              <a:ext cx="15119349" cy="1921524"/>
              <a:chOff x="1" y="-1616"/>
              <a:chExt cx="15119349" cy="1921524"/>
            </a:xfrm>
          </p:grpSpPr>
          <p:sp>
            <p:nvSpPr>
              <p:cNvPr id="13" name="Rectangle 12">
                <a:extLst>
                  <a:ext uri="{FF2B5EF4-FFF2-40B4-BE49-F238E27FC236}">
                    <a16:creationId xmlns:a16="http://schemas.microsoft.com/office/drawing/2014/main" xmlns="" id="{FA74318D-132C-EA33-EF64-8DFDDF3E0E05}"/>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xmlns="" id="{A9C53A35-7A17-EA9B-E254-7C49FF820CAA}"/>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xmlns="" id="{E6289777-3052-D398-59A6-80D7C705898B}"/>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D1C5816B-E73F-5368-893E-842457E3EC2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D86F0E38-A80F-2EC4-CBAB-2884C5756841}"/>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xmlns="" id="{219151E8-9D50-2212-598B-2C9D7C4335A0}"/>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 name="TextBox 6">
              <a:extLst>
                <a:ext uri="{FF2B5EF4-FFF2-40B4-BE49-F238E27FC236}">
                  <a16:creationId xmlns:a16="http://schemas.microsoft.com/office/drawing/2014/main" xmlns="" id="{047F90D3-AAD1-DC00-A961-E3F22D2B53C9}"/>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Olenogorsk</a:t>
              </a:r>
              <a:r>
                <a:rPr lang="en-GB" sz="2000" b="1" dirty="0"/>
                <a:t> West Missile Factory, SRN</a:t>
              </a:r>
            </a:p>
          </p:txBody>
        </p:sp>
        <p:sp>
          <p:nvSpPr>
            <p:cNvPr id="8" name="TextBox 7">
              <a:extLst>
                <a:ext uri="{FF2B5EF4-FFF2-40B4-BE49-F238E27FC236}">
                  <a16:creationId xmlns:a16="http://schemas.microsoft.com/office/drawing/2014/main" xmlns="" id="{26D38375-75AD-8855-BD4E-A986EF206A46}"/>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SRNTGT102  CATCODE: 9</a:t>
              </a:r>
            </a:p>
            <a:p>
              <a:pPr marL="0" lvl="0" indent="0" algn="l" rtl="0">
                <a:spcBef>
                  <a:spcPts val="0"/>
                </a:spcBef>
                <a:spcAft>
                  <a:spcPts val="0"/>
                </a:spcAft>
                <a:buNone/>
              </a:pPr>
              <a:r>
                <a:rPr lang="en-GB" sz="1500" b="1" dirty="0"/>
                <a:t>MIDB GEO: </a:t>
              </a:r>
              <a:r>
                <a:rPr lang="pt-BR" sz="1500" b="1" dirty="0"/>
                <a:t>N 68 08.670 E 033 26.053</a:t>
              </a:r>
              <a:endParaRPr lang="en-GB" sz="1500" b="1" dirty="0"/>
            </a:p>
            <a:p>
              <a:pPr marL="0" lvl="0" indent="0" algn="l" rtl="0">
                <a:spcBef>
                  <a:spcPts val="0"/>
                </a:spcBef>
                <a:spcAft>
                  <a:spcPts val="0"/>
                </a:spcAft>
                <a:buNone/>
              </a:pPr>
              <a:r>
                <a:rPr lang="en-GB" sz="1500" b="1" dirty="0"/>
                <a:t>ICOD: 2011-JUL-05 DOI:2011-MAR-11</a:t>
              </a:r>
            </a:p>
          </p:txBody>
        </p:sp>
        <p:sp>
          <p:nvSpPr>
            <p:cNvPr id="9" name="TextBox 8">
              <a:extLst>
                <a:ext uri="{FF2B5EF4-FFF2-40B4-BE49-F238E27FC236}">
                  <a16:creationId xmlns:a16="http://schemas.microsoft.com/office/drawing/2014/main" xmlns="" id="{7A1E89BC-D9D8-EC36-909C-08E6CBD5700A}"/>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0" name="TextBox 9">
              <a:extLst>
                <a:ext uri="{FF2B5EF4-FFF2-40B4-BE49-F238E27FC236}">
                  <a16:creationId xmlns:a16="http://schemas.microsoft.com/office/drawing/2014/main" xmlns="" id="{54B06DC7-D659-665A-9329-F3299E3B37D1}"/>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2061-JUL-5</a:t>
              </a:r>
            </a:p>
          </p:txBody>
        </p:sp>
        <p:pic>
          <p:nvPicPr>
            <p:cNvPr id="11" name="Picture 10" descr="D:\GIT PROJECTS\OPAT-background\Virtual Intelligence Service only logo.PNG">
              <a:extLst>
                <a:ext uri="{FF2B5EF4-FFF2-40B4-BE49-F238E27FC236}">
                  <a16:creationId xmlns:a16="http://schemas.microsoft.com/office/drawing/2014/main" xmlns="" id="{0EB6689D-0ABC-0300-6128-C5EF148F6B2A}"/>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2" name="Rektangel 11">
              <a:extLst>
                <a:ext uri="{FF2B5EF4-FFF2-40B4-BE49-F238E27FC236}">
                  <a16:creationId xmlns:a16="http://schemas.microsoft.com/office/drawing/2014/main" xmlns="" id="{F1B83703-ACE4-9C53-5359-03D5A2BF495D}"/>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182" name="Google Shape;182;p21"/>
          <p:cNvGraphicFramePr/>
          <p:nvPr>
            <p:extLst>
              <p:ext uri="{D42A27DB-BD31-4B8C-83A1-F6EECF244321}">
                <p14:modId xmlns:p14="http://schemas.microsoft.com/office/powerpoint/2010/main" xmlns="" val="3508165518"/>
              </p:ext>
            </p:extLst>
          </p:nvPr>
        </p:nvGraphicFramePr>
        <p:xfrm>
          <a:off x="-25" y="2586435"/>
          <a:ext cx="15119950" cy="7595106"/>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xmlns="" val="20000"/>
                    </a:ext>
                  </a:extLst>
                </a:gridCol>
                <a:gridCol w="4072450">
                  <a:extLst>
                    <a:ext uri="{9D8B030D-6E8A-4147-A177-3AD203B41FA5}">
                      <a16:colId xmlns:a16="http://schemas.microsoft.com/office/drawing/2014/main" xmlns="" val="20001"/>
                    </a:ext>
                  </a:extLst>
                </a:gridCol>
                <a:gridCol w="1533375">
                  <a:extLst>
                    <a:ext uri="{9D8B030D-6E8A-4147-A177-3AD203B41FA5}">
                      <a16:colId xmlns:a16="http://schemas.microsoft.com/office/drawing/2014/main" xmlns="" val="20002"/>
                    </a:ext>
                  </a:extLst>
                </a:gridCol>
                <a:gridCol w="1533375">
                  <a:extLst>
                    <a:ext uri="{9D8B030D-6E8A-4147-A177-3AD203B41FA5}">
                      <a16:colId xmlns:a16="http://schemas.microsoft.com/office/drawing/2014/main" xmlns="" val="20003"/>
                    </a:ext>
                  </a:extLst>
                </a:gridCol>
                <a:gridCol w="1533375">
                  <a:extLst>
                    <a:ext uri="{9D8B030D-6E8A-4147-A177-3AD203B41FA5}">
                      <a16:colId xmlns:a16="http://schemas.microsoft.com/office/drawing/2014/main" xmlns="" val="20004"/>
                    </a:ext>
                  </a:extLst>
                </a:gridCol>
                <a:gridCol w="2979300">
                  <a:extLst>
                    <a:ext uri="{9D8B030D-6E8A-4147-A177-3AD203B41FA5}">
                      <a16:colId xmlns:a16="http://schemas.microsoft.com/office/drawing/2014/main" xmlns="" val="20005"/>
                    </a:ext>
                  </a:extLst>
                </a:gridCol>
                <a:gridCol w="1080000">
                  <a:extLst>
                    <a:ext uri="{9D8B030D-6E8A-4147-A177-3AD203B41FA5}">
                      <a16:colId xmlns:a16="http://schemas.microsoft.com/office/drawing/2014/main" xmlns="" val="20006"/>
                    </a:ext>
                  </a:extLst>
                </a:gridCol>
                <a:gridCol w="1080000">
                  <a:extLst>
                    <a:ext uri="{9D8B030D-6E8A-4147-A177-3AD203B41FA5}">
                      <a16:colId xmlns:a16="http://schemas.microsoft.com/office/drawing/2014/main" xmlns="" val="20007"/>
                    </a:ext>
                  </a:extLst>
                </a:gridCol>
              </a:tblGrid>
              <a:tr h="417008">
                <a:tc>
                  <a:txBody>
                    <a:bodyPr/>
                    <a:lstStyle/>
                    <a:p>
                      <a:pPr marL="0" lvl="0" indent="0" algn="ctr" rtl="0">
                        <a:lnSpc>
                          <a:spcPct val="115000"/>
                        </a:lnSpc>
                        <a:spcBef>
                          <a:spcPts val="0"/>
                        </a:spcBef>
                        <a:spcAft>
                          <a:spcPts val="0"/>
                        </a:spcAft>
                        <a:buNone/>
                      </a:pPr>
                      <a:r>
                        <a:rPr lang="fr" sz="1600" b="1">
                          <a:solidFill>
                            <a:schemeClr val="lt1"/>
                          </a:solidFill>
                        </a:rPr>
                        <a:t>JDPI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dirty="0">
                          <a:solidFill>
                            <a:schemeClr val="lt1"/>
                          </a:solidFill>
                        </a:rPr>
                        <a:t>DESIRED EFFECT</a:t>
                      </a:r>
                      <a:endParaRPr sz="16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304800">
                <a:tc>
                  <a:txBody>
                    <a:bodyPr/>
                    <a:lstStyle/>
                    <a:p>
                      <a:pPr marL="0" lvl="0" indent="0" algn="ctr" rtl="0">
                        <a:spcBef>
                          <a:spcPts val="0"/>
                        </a:spcBef>
                        <a:spcAft>
                          <a:spcPts val="0"/>
                        </a:spcAft>
                        <a:buClr>
                          <a:schemeClr val="dk1"/>
                        </a:buClr>
                        <a:buSzPts val="1100"/>
                        <a:buFont typeface="Arial"/>
                        <a:buNone/>
                      </a:pPr>
                      <a:r>
                        <a:rPr lang="en-GB"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MISSILE PRODUCTION PLANT 1</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solidFill>
                            <a:schemeClr val="dk1"/>
                          </a:solidFill>
                        </a:rPr>
                        <a:t>CAT 2</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1000 lbs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304800">
                <a:tc>
                  <a:txBody>
                    <a:bodyPr/>
                    <a:lstStyle/>
                    <a:p>
                      <a:pPr marL="0" lvl="0" indent="0" algn="ctr" rtl="0">
                        <a:spcBef>
                          <a:spcPts val="0"/>
                        </a:spcBef>
                        <a:spcAft>
                          <a:spcPts val="0"/>
                        </a:spcAft>
                        <a:buNone/>
                      </a:pPr>
                      <a:r>
                        <a:rPr lang="en-GB" dirty="0"/>
                        <a:t>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MISSILE PRODUCTION PLANT 2</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a:t>BLAST, FRAGMENTATION</a:t>
                      </a: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60-90</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304800">
                <a:tc>
                  <a:txBody>
                    <a:bodyPr/>
                    <a:lstStyle/>
                    <a:p>
                      <a:pPr marL="0" lvl="0" indent="0" algn="ctr" rtl="0">
                        <a:spcBef>
                          <a:spcPts val="0"/>
                        </a:spcBef>
                        <a:spcAft>
                          <a:spcPts val="0"/>
                        </a:spcAft>
                        <a:buNone/>
                      </a:pPr>
                      <a:r>
                        <a:rPr lang="en-GB" dirty="0"/>
                        <a:t>C</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POWER DISTRIBUTION FACILITY 1</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60-90</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25ms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304800">
                <a:tc>
                  <a:txBody>
                    <a:bodyPr/>
                    <a:lstStyle/>
                    <a:p>
                      <a:pPr marL="0" lvl="0" indent="0" algn="ctr" rtl="0">
                        <a:spcBef>
                          <a:spcPts val="0"/>
                        </a:spcBef>
                        <a:spcAft>
                          <a:spcPts val="0"/>
                        </a:spcAft>
                        <a:buNone/>
                      </a:pPr>
                      <a:r>
                        <a:rPr lang="en-GB" dirty="0"/>
                        <a:t>D1</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CHEMICAL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304800">
                <a:tc>
                  <a:txBody>
                    <a:bodyPr/>
                    <a:lstStyle/>
                    <a:p>
                      <a:pPr marL="0" lvl="0" indent="0" algn="ctr" rtl="0">
                        <a:spcBef>
                          <a:spcPts val="0"/>
                        </a:spcBef>
                        <a:spcAft>
                          <a:spcPts val="0"/>
                        </a:spcAft>
                        <a:buNone/>
                      </a:pPr>
                      <a:r>
                        <a:rPr lang="en-GB" dirty="0"/>
                        <a:t>D2</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CHEMICAL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304800">
                <a:tc>
                  <a:txBody>
                    <a:bodyPr/>
                    <a:lstStyle/>
                    <a:p>
                      <a:pPr marL="0" lvl="0" indent="0" algn="ctr" rtl="0">
                        <a:spcBef>
                          <a:spcPts val="0"/>
                        </a:spcBef>
                        <a:spcAft>
                          <a:spcPts val="0"/>
                        </a:spcAft>
                        <a:buNone/>
                      </a:pPr>
                      <a:r>
                        <a:rPr lang="en-GB" dirty="0"/>
                        <a:t>E</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CHEMICAL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sp>
        <p:nvSpPr>
          <p:cNvPr id="21" name="TextBox 20">
            <a:extLst>
              <a:ext uri="{FF2B5EF4-FFF2-40B4-BE49-F238E27FC236}">
                <a16:creationId xmlns:a16="http://schemas.microsoft.com/office/drawing/2014/main" xmlns="" id="{8FAA0F84-9802-25C0-1DC9-5A41CA09B864}"/>
              </a:ext>
            </a:extLst>
          </p:cNvPr>
          <p:cNvSpPr txBox="1"/>
          <p:nvPr/>
        </p:nvSpPr>
        <p:spPr>
          <a:xfrm>
            <a:off x="2444982" y="369662"/>
            <a:ext cx="6650438"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WEAPONEERING OPTIONS 1/1</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2" name="Picture 1" descr="A computer screen shot of a building&#10;&#10;Description automatically generated">
            <a:extLst>
              <a:ext uri="{FF2B5EF4-FFF2-40B4-BE49-F238E27FC236}">
                <a16:creationId xmlns:a16="http://schemas.microsoft.com/office/drawing/2014/main" xmlns="" id="{42138DDD-3F0C-7603-0B31-1B7B9CE31DCB}"/>
              </a:ext>
            </a:extLst>
          </p:cNvPr>
          <p:cNvPicPr>
            <a:picLocks noChangeAspect="1"/>
          </p:cNvPicPr>
          <p:nvPr/>
        </p:nvPicPr>
        <p:blipFill>
          <a:blip r:embed="rId3">
            <a:biLevel thresh="50000"/>
            <a:extLst>
              <a:ext uri="{BEBA8EAE-BF5A-486C-A8C5-ECC9F3942E4B}">
                <a14:imgProps xmlns:a14="http://schemas.microsoft.com/office/drawing/2010/main" xmlns="">
                  <a14:imgLayer r:embed="rId4">
                    <a14:imgEffect>
                      <a14:sharpenSoften amount="100000"/>
                    </a14:imgEffect>
                    <a14:imgEffect>
                      <a14:colorTemperature colorTemp="1500"/>
                    </a14:imgEffect>
                    <a14:imgEffect>
                      <a14:saturation sat="73000"/>
                    </a14:imgEffect>
                    <a14:imgEffect>
                      <a14:brightnessContrast contrast="77000"/>
                    </a14:imgEffect>
                  </a14:imgLayer>
                </a14:imgProps>
              </a:ext>
            </a:extLst>
          </a:blip>
          <a:srcRect l="17351" t="10105" r="21292" b="5636"/>
          <a:stretch/>
        </p:blipFill>
        <p:spPr>
          <a:xfrm>
            <a:off x="0" y="1933719"/>
            <a:ext cx="15117416" cy="8758094"/>
          </a:xfrm>
          <a:prstGeom prst="rect">
            <a:avLst/>
          </a:prstGeom>
        </p:spPr>
      </p:pic>
      <p:grpSp>
        <p:nvGrpSpPr>
          <p:cNvPr id="3" name="Group 2">
            <a:extLst>
              <a:ext uri="{FF2B5EF4-FFF2-40B4-BE49-F238E27FC236}">
                <a16:creationId xmlns:a16="http://schemas.microsoft.com/office/drawing/2014/main" xmlns="" id="{7E938BAD-BCE9-2D42-DEC4-A49B5AEAF3A1}"/>
              </a:ext>
            </a:extLst>
          </p:cNvPr>
          <p:cNvGrpSpPr/>
          <p:nvPr/>
        </p:nvGrpSpPr>
        <p:grpSpPr>
          <a:xfrm>
            <a:off x="0" y="0"/>
            <a:ext cx="15119350" cy="1980670"/>
            <a:chOff x="0" y="0"/>
            <a:chExt cx="15119350" cy="1980670"/>
          </a:xfrm>
        </p:grpSpPr>
        <p:sp>
          <p:nvSpPr>
            <p:cNvPr id="4" name="Rectangle 3">
              <a:extLst>
                <a:ext uri="{FF2B5EF4-FFF2-40B4-BE49-F238E27FC236}">
                  <a16:creationId xmlns:a16="http://schemas.microsoft.com/office/drawing/2014/main" xmlns="" id="{1BCDCAC3-F45A-95E4-BAEC-96B52F73ED68}"/>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5" name="TextBox 4">
              <a:extLst>
                <a:ext uri="{FF2B5EF4-FFF2-40B4-BE49-F238E27FC236}">
                  <a16:creationId xmlns:a16="http://schemas.microsoft.com/office/drawing/2014/main" xmlns="" id="{CA527A49-ACB0-1F63-A34B-82943AE4D34C}"/>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 name="Picture 3">
              <a:extLst>
                <a:ext uri="{FF2B5EF4-FFF2-40B4-BE49-F238E27FC236}">
                  <a16:creationId xmlns:a16="http://schemas.microsoft.com/office/drawing/2014/main" xmlns="" id="{F595E1F1-38BA-3853-63F8-196E478EC249}"/>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7" name="Group 6">
              <a:extLst>
                <a:ext uri="{FF2B5EF4-FFF2-40B4-BE49-F238E27FC236}">
                  <a16:creationId xmlns:a16="http://schemas.microsoft.com/office/drawing/2014/main" xmlns="" id="{4612BF13-AB95-A569-1342-BB81B1308871}"/>
                </a:ext>
              </a:extLst>
            </p:cNvPr>
            <p:cNvGrpSpPr/>
            <p:nvPr/>
          </p:nvGrpSpPr>
          <p:grpSpPr>
            <a:xfrm>
              <a:off x="1" y="0"/>
              <a:ext cx="15119349" cy="1921524"/>
              <a:chOff x="1" y="-1616"/>
              <a:chExt cx="15119349" cy="1921524"/>
            </a:xfrm>
          </p:grpSpPr>
          <p:sp>
            <p:nvSpPr>
              <p:cNvPr id="14" name="Rectangle 13">
                <a:extLst>
                  <a:ext uri="{FF2B5EF4-FFF2-40B4-BE49-F238E27FC236}">
                    <a16:creationId xmlns:a16="http://schemas.microsoft.com/office/drawing/2014/main" xmlns="" id="{CF443DF0-5701-685C-D576-CB2360C3237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xmlns="" id="{64C63F70-206D-B5E2-A912-50711C5F5EC6}"/>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26DFE656-CCE5-5B22-E21C-1146E53BA71A}"/>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9CA4ADD0-8A62-A08F-C0E2-E71EDEF650FD}"/>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xmlns="" id="{8A5FEB8D-5431-EE2F-62EA-A821383F454E}"/>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xmlns="" id="{C8EF15C3-A692-51B6-4890-87A6C1B4B42D}"/>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 name="TextBox 7">
              <a:extLst>
                <a:ext uri="{FF2B5EF4-FFF2-40B4-BE49-F238E27FC236}">
                  <a16:creationId xmlns:a16="http://schemas.microsoft.com/office/drawing/2014/main" xmlns="" id="{66999606-33BF-28D0-CD76-576D81F168B7}"/>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Olenogorsk</a:t>
              </a:r>
              <a:r>
                <a:rPr lang="en-GB" sz="2000" b="1" dirty="0"/>
                <a:t> West Missile Factory, SRN</a:t>
              </a:r>
            </a:p>
          </p:txBody>
        </p:sp>
        <p:sp>
          <p:nvSpPr>
            <p:cNvPr id="9" name="TextBox 8">
              <a:extLst>
                <a:ext uri="{FF2B5EF4-FFF2-40B4-BE49-F238E27FC236}">
                  <a16:creationId xmlns:a16="http://schemas.microsoft.com/office/drawing/2014/main" xmlns="" id="{26C5D7BB-5165-7F8F-AB11-B4B57101BC2C}"/>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SRNTGT102  CATCODE: 9</a:t>
              </a:r>
            </a:p>
            <a:p>
              <a:pPr marL="0" lvl="0" indent="0" algn="l" rtl="0">
                <a:spcBef>
                  <a:spcPts val="0"/>
                </a:spcBef>
                <a:spcAft>
                  <a:spcPts val="0"/>
                </a:spcAft>
                <a:buNone/>
              </a:pPr>
              <a:r>
                <a:rPr lang="en-GB" sz="1500" b="1" dirty="0"/>
                <a:t>MIDB GEO: </a:t>
              </a:r>
              <a:r>
                <a:rPr lang="pt-BR" sz="1500" b="1" dirty="0"/>
                <a:t>N 68 08.670 E 033 26.053</a:t>
              </a:r>
              <a:endParaRPr lang="en-GB" sz="1500" b="1" dirty="0"/>
            </a:p>
            <a:p>
              <a:pPr marL="0" lvl="0" indent="0" algn="l" rtl="0">
                <a:spcBef>
                  <a:spcPts val="0"/>
                </a:spcBef>
                <a:spcAft>
                  <a:spcPts val="0"/>
                </a:spcAft>
                <a:buNone/>
              </a:pPr>
              <a:r>
                <a:rPr lang="en-GB" sz="1500" b="1" dirty="0"/>
                <a:t>ICOD: 2011-JUL-05 DOI:2011-MAR-11</a:t>
              </a:r>
            </a:p>
          </p:txBody>
        </p:sp>
        <p:sp>
          <p:nvSpPr>
            <p:cNvPr id="10" name="TextBox 9">
              <a:extLst>
                <a:ext uri="{FF2B5EF4-FFF2-40B4-BE49-F238E27FC236}">
                  <a16:creationId xmlns:a16="http://schemas.microsoft.com/office/drawing/2014/main" xmlns="" id="{3475F8A6-9204-1B1A-94FE-874FD2ADFFCF}"/>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1" name="TextBox 10">
              <a:extLst>
                <a:ext uri="{FF2B5EF4-FFF2-40B4-BE49-F238E27FC236}">
                  <a16:creationId xmlns:a16="http://schemas.microsoft.com/office/drawing/2014/main" xmlns="" id="{3255D125-282B-B43D-5445-30FDC861D5C1}"/>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2061-JUL-5</a:t>
              </a:r>
            </a:p>
          </p:txBody>
        </p:sp>
        <p:pic>
          <p:nvPicPr>
            <p:cNvPr id="12" name="Picture 11" descr="D:\GIT PROJECTS\OPAT-background\Virtual Intelligence Service only logo.PNG">
              <a:extLst>
                <a:ext uri="{FF2B5EF4-FFF2-40B4-BE49-F238E27FC236}">
                  <a16:creationId xmlns:a16="http://schemas.microsoft.com/office/drawing/2014/main" xmlns="" id="{6D90FC68-3858-E8A1-6BCE-4A48B96E1419}"/>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xmlns="" id="{6DEB9B77-366C-4155-DF89-0DD0F73D964D}"/>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9" name="Google Shape;189;p22"/>
          <p:cNvGrpSpPr/>
          <p:nvPr/>
        </p:nvGrpSpPr>
        <p:grpSpPr>
          <a:xfrm>
            <a:off x="13999925" y="2400964"/>
            <a:ext cx="519600" cy="1236436"/>
            <a:chOff x="4246325" y="4458364"/>
            <a:chExt cx="519600" cy="1236436"/>
          </a:xfrm>
        </p:grpSpPr>
        <p:cxnSp>
          <p:nvCxnSpPr>
            <p:cNvPr id="190" name="Google Shape;190;p22"/>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191" name="Google Shape;191;p22"/>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grpSp>
        <p:nvGrpSpPr>
          <p:cNvPr id="192" name="Google Shape;192;p22"/>
          <p:cNvGrpSpPr/>
          <p:nvPr/>
        </p:nvGrpSpPr>
        <p:grpSpPr>
          <a:xfrm>
            <a:off x="4546209" y="6536750"/>
            <a:ext cx="1631384" cy="422850"/>
            <a:chOff x="3945100" y="6965375"/>
            <a:chExt cx="1619400" cy="422850"/>
          </a:xfrm>
        </p:grpSpPr>
        <p:sp>
          <p:nvSpPr>
            <p:cNvPr id="193" name="Google Shape;193;p22"/>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B</a:t>
              </a:r>
              <a:endParaRPr b="1" dirty="0">
                <a:solidFill>
                  <a:schemeClr val="dk1"/>
                </a:solidFill>
              </a:endParaRPr>
            </a:p>
          </p:txBody>
        </p:sp>
        <p:cxnSp>
          <p:nvCxnSpPr>
            <p:cNvPr id="194" name="Google Shape;194;p22"/>
            <p:cNvCxnSpPr/>
            <p:nvPr/>
          </p:nvCxnSpPr>
          <p:spPr>
            <a:xfrm>
              <a:off x="4837600" y="7107425"/>
              <a:ext cx="726900" cy="280800"/>
            </a:xfrm>
            <a:prstGeom prst="straightConnector1">
              <a:avLst/>
            </a:prstGeom>
            <a:noFill/>
            <a:ln w="19050" cap="flat" cmpd="sng">
              <a:solidFill>
                <a:srgbClr val="000000"/>
              </a:solidFill>
              <a:prstDash val="solid"/>
              <a:round/>
              <a:headEnd type="none" w="med" len="med"/>
              <a:tailEnd type="none" w="med" len="med"/>
            </a:ln>
          </p:spPr>
        </p:cxnSp>
      </p:grpSp>
      <p:grpSp>
        <p:nvGrpSpPr>
          <p:cNvPr id="195" name="Google Shape;195;p22"/>
          <p:cNvGrpSpPr/>
          <p:nvPr/>
        </p:nvGrpSpPr>
        <p:grpSpPr>
          <a:xfrm>
            <a:off x="944826" y="3278008"/>
            <a:ext cx="2581376" cy="3681592"/>
            <a:chOff x="4046450" y="7214754"/>
            <a:chExt cx="2581376" cy="3681592"/>
          </a:xfrm>
        </p:grpSpPr>
        <p:sp>
          <p:nvSpPr>
            <p:cNvPr id="196" name="Google Shape;196;p22"/>
            <p:cNvSpPr txBox="1"/>
            <p:nvPr/>
          </p:nvSpPr>
          <p:spPr>
            <a:xfrm>
              <a:off x="4046450" y="10400333"/>
              <a:ext cx="1746900" cy="496013"/>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en-GB" sz="1000" b="1" dirty="0"/>
                <a:t>SRNTGT004</a:t>
              </a:r>
              <a:endParaRPr sz="1000" b="1" dirty="0"/>
            </a:p>
            <a:p>
              <a:pPr marL="0" lvl="0" indent="0" algn="l" rtl="0">
                <a:spcBef>
                  <a:spcPts val="0"/>
                </a:spcBef>
                <a:spcAft>
                  <a:spcPts val="0"/>
                </a:spcAft>
                <a:buNone/>
              </a:pPr>
              <a:r>
                <a:rPr lang="fr" sz="1000" b="1" dirty="0"/>
                <a:t>400FT W FROM DPI B/C</a:t>
              </a:r>
              <a:endParaRPr sz="1000" b="1" dirty="0"/>
            </a:p>
          </p:txBody>
        </p:sp>
        <p:cxnSp>
          <p:nvCxnSpPr>
            <p:cNvPr id="197" name="Google Shape;197;p22"/>
            <p:cNvCxnSpPr>
              <a:cxnSpLocks/>
              <a:stCxn id="196" idx="0"/>
              <a:endCxn id="198" idx="1"/>
            </p:cNvCxnSpPr>
            <p:nvPr/>
          </p:nvCxnSpPr>
          <p:spPr>
            <a:xfrm flipV="1">
              <a:off x="4919900" y="9497800"/>
              <a:ext cx="996821" cy="902533"/>
            </a:xfrm>
            <a:prstGeom prst="straightConnector1">
              <a:avLst/>
            </a:prstGeom>
            <a:noFill/>
            <a:ln w="19050" cap="flat" cmpd="sng">
              <a:solidFill>
                <a:srgbClr val="FF0000"/>
              </a:solidFill>
              <a:prstDash val="solid"/>
              <a:round/>
              <a:headEnd type="none" w="med" len="med"/>
              <a:tailEnd type="none" w="med" len="med"/>
            </a:ln>
          </p:spPr>
        </p:cxnSp>
        <p:sp>
          <p:nvSpPr>
            <p:cNvPr id="198" name="Google Shape;198;p22"/>
            <p:cNvSpPr/>
            <p:nvPr/>
          </p:nvSpPr>
          <p:spPr>
            <a:xfrm rot="16913785">
              <a:off x="5000677" y="7895435"/>
              <a:ext cx="2307830" cy="946468"/>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99" name="Google Shape;199;p22"/>
          <p:cNvGrpSpPr/>
          <p:nvPr/>
        </p:nvGrpSpPr>
        <p:grpSpPr>
          <a:xfrm>
            <a:off x="1582132" y="2768600"/>
            <a:ext cx="11819902" cy="8191806"/>
            <a:chOff x="1659809" y="1878769"/>
            <a:chExt cx="11819902" cy="8191806"/>
          </a:xfrm>
        </p:grpSpPr>
        <p:sp>
          <p:nvSpPr>
            <p:cNvPr id="200" name="Google Shape;200;p22"/>
            <p:cNvSpPr txBox="1"/>
            <p:nvPr/>
          </p:nvSpPr>
          <p:spPr>
            <a:xfrm>
              <a:off x="11117211" y="2063982"/>
              <a:ext cx="2362500" cy="3366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600ft</a:t>
              </a:r>
              <a:endParaRPr sz="1000" b="1" dirty="0"/>
            </a:p>
          </p:txBody>
        </p:sp>
        <p:grpSp>
          <p:nvGrpSpPr>
            <p:cNvPr id="201" name="Google Shape;201;p22"/>
            <p:cNvGrpSpPr/>
            <p:nvPr/>
          </p:nvGrpSpPr>
          <p:grpSpPr>
            <a:xfrm>
              <a:off x="1659809" y="1878769"/>
              <a:ext cx="10638652" cy="8191806"/>
              <a:chOff x="1659809" y="1878769"/>
              <a:chExt cx="10638652" cy="8191806"/>
            </a:xfrm>
          </p:grpSpPr>
          <p:sp>
            <p:nvSpPr>
              <p:cNvPr id="202" name="Google Shape;202;p22"/>
              <p:cNvSpPr/>
              <p:nvPr/>
            </p:nvSpPr>
            <p:spPr>
              <a:xfrm>
                <a:off x="1659809" y="1878769"/>
                <a:ext cx="9190923" cy="8191806"/>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203" name="Google Shape;203;p22"/>
              <p:cNvCxnSpPr>
                <a:cxnSpLocks/>
                <a:stCxn id="200" idx="2"/>
                <a:endCxn id="202" idx="7"/>
              </p:cNvCxnSpPr>
              <p:nvPr/>
            </p:nvCxnSpPr>
            <p:spPr>
              <a:xfrm flipH="1">
                <a:off x="9504752" y="2400582"/>
                <a:ext cx="2793709" cy="677849"/>
              </a:xfrm>
              <a:prstGeom prst="straightConnector1">
                <a:avLst/>
              </a:prstGeom>
              <a:noFill/>
              <a:ln w="19050" cap="flat" cmpd="sng">
                <a:solidFill>
                  <a:srgbClr val="FF0000"/>
                </a:solidFill>
                <a:prstDash val="solid"/>
                <a:round/>
                <a:headEnd type="none" w="med" len="med"/>
                <a:tailEnd type="none" w="med" len="med"/>
              </a:ln>
            </p:spPr>
          </p:cxnSp>
        </p:grpSp>
      </p:grpSp>
      <p:sp>
        <p:nvSpPr>
          <p:cNvPr id="204" name="Google Shape;204;p22"/>
          <p:cNvSpPr txBox="1"/>
          <p:nvPr/>
        </p:nvSpPr>
        <p:spPr>
          <a:xfrm>
            <a:off x="3186600" y="10141525"/>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 5</a:t>
            </a:r>
            <a:endParaRPr b="1" dirty="0"/>
          </a:p>
        </p:txBody>
      </p:sp>
      <p:sp>
        <p:nvSpPr>
          <p:cNvPr id="205" name="Google Shape;205;p22"/>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dirty="0"/>
          </a:p>
        </p:txBody>
      </p:sp>
      <p:sp>
        <p:nvSpPr>
          <p:cNvPr id="21" name="TextBox 20">
            <a:extLst>
              <a:ext uri="{FF2B5EF4-FFF2-40B4-BE49-F238E27FC236}">
                <a16:creationId xmlns:a16="http://schemas.microsoft.com/office/drawing/2014/main" xmlns="" id="{2B7B7540-EEBC-3A7C-4711-68FAA4C46592}"/>
              </a:ext>
            </a:extLst>
          </p:cNvPr>
          <p:cNvSpPr txBox="1"/>
          <p:nvPr/>
        </p:nvSpPr>
        <p:spPr>
          <a:xfrm>
            <a:off x="2429057" y="341867"/>
            <a:ext cx="668659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 ESTIMATION GRAPHIC [X]</a:t>
            </a:r>
          </a:p>
        </p:txBody>
      </p:sp>
      <p:grpSp>
        <p:nvGrpSpPr>
          <p:cNvPr id="51" name="Google Shape;192;p22">
            <a:extLst>
              <a:ext uri="{FF2B5EF4-FFF2-40B4-BE49-F238E27FC236}">
                <a16:creationId xmlns:a16="http://schemas.microsoft.com/office/drawing/2014/main" xmlns="" id="{BC82C9F6-163F-C834-44BC-0A79930AFCC5}"/>
              </a:ext>
            </a:extLst>
          </p:cNvPr>
          <p:cNvGrpSpPr/>
          <p:nvPr/>
        </p:nvGrpSpPr>
        <p:grpSpPr>
          <a:xfrm>
            <a:off x="5445314" y="5134481"/>
            <a:ext cx="1631384" cy="422850"/>
            <a:chOff x="3945100" y="6965375"/>
            <a:chExt cx="1619400" cy="422850"/>
          </a:xfrm>
        </p:grpSpPr>
        <p:sp>
          <p:nvSpPr>
            <p:cNvPr id="52" name="Google Shape;193;p22">
              <a:extLst>
                <a:ext uri="{FF2B5EF4-FFF2-40B4-BE49-F238E27FC236}">
                  <a16:creationId xmlns:a16="http://schemas.microsoft.com/office/drawing/2014/main" xmlns="" id="{25EA7491-34DA-C6DD-FB84-8597EB265521}"/>
                </a:ext>
              </a:extLst>
            </p:cNvPr>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C</a:t>
              </a:r>
              <a:endParaRPr b="1" dirty="0">
                <a:solidFill>
                  <a:schemeClr val="dk1"/>
                </a:solidFill>
              </a:endParaRPr>
            </a:p>
          </p:txBody>
        </p:sp>
        <p:cxnSp>
          <p:nvCxnSpPr>
            <p:cNvPr id="53" name="Google Shape;194;p22">
              <a:extLst>
                <a:ext uri="{FF2B5EF4-FFF2-40B4-BE49-F238E27FC236}">
                  <a16:creationId xmlns:a16="http://schemas.microsoft.com/office/drawing/2014/main" xmlns="" id="{9FD3A6BC-F382-7118-A79C-DE717B5E9D86}"/>
                </a:ext>
              </a:extLst>
            </p:cNvPr>
            <p:cNvCxnSpPr/>
            <p:nvPr/>
          </p:nvCxnSpPr>
          <p:spPr>
            <a:xfrm>
              <a:off x="4837600" y="7107425"/>
              <a:ext cx="726900" cy="280800"/>
            </a:xfrm>
            <a:prstGeom prst="straightConnector1">
              <a:avLst/>
            </a:prstGeom>
            <a:noFill/>
            <a:ln w="19050" cap="flat" cmpd="sng">
              <a:solidFill>
                <a:srgbClr val="000000"/>
              </a:solidFill>
              <a:prstDash val="solid"/>
              <a:round/>
              <a:headEnd type="none" w="med" len="med"/>
              <a:tailEnd type="none" w="med" len="med"/>
            </a:ln>
          </p:spPr>
        </p:cxnSp>
      </p:grpSp>
      <p:sp>
        <p:nvSpPr>
          <p:cNvPr id="54" name="Google Shape;202;p22">
            <a:extLst>
              <a:ext uri="{FF2B5EF4-FFF2-40B4-BE49-F238E27FC236}">
                <a16:creationId xmlns:a16="http://schemas.microsoft.com/office/drawing/2014/main" xmlns="" id="{08353878-3884-DA9B-7693-E2850C609FCD}"/>
              </a:ext>
            </a:extLst>
          </p:cNvPr>
          <p:cNvSpPr/>
          <p:nvPr/>
        </p:nvSpPr>
        <p:spPr>
          <a:xfrm>
            <a:off x="2499091" y="1573966"/>
            <a:ext cx="9190923" cy="8191806"/>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pSp>
        <p:nvGrpSpPr>
          <p:cNvPr id="2" name="Group 1">
            <a:extLst>
              <a:ext uri="{FF2B5EF4-FFF2-40B4-BE49-F238E27FC236}">
                <a16:creationId xmlns:a16="http://schemas.microsoft.com/office/drawing/2014/main" xmlns="" id="{237E1E25-8E16-1B4B-6FCD-48AB401FCE70}"/>
              </a:ext>
            </a:extLst>
          </p:cNvPr>
          <p:cNvGrpSpPr/>
          <p:nvPr/>
        </p:nvGrpSpPr>
        <p:grpSpPr>
          <a:xfrm>
            <a:off x="0" y="0"/>
            <a:ext cx="15119350" cy="1980670"/>
            <a:chOff x="0" y="0"/>
            <a:chExt cx="15119350" cy="1980670"/>
          </a:xfrm>
        </p:grpSpPr>
        <p:sp>
          <p:nvSpPr>
            <p:cNvPr id="3" name="Rectangle 2">
              <a:extLst>
                <a:ext uri="{FF2B5EF4-FFF2-40B4-BE49-F238E27FC236}">
                  <a16:creationId xmlns:a16="http://schemas.microsoft.com/office/drawing/2014/main" xmlns="" id="{85CBA5BC-64E8-ADC8-3BD0-7FC384011B27}"/>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4" name="TextBox 3">
              <a:extLst>
                <a:ext uri="{FF2B5EF4-FFF2-40B4-BE49-F238E27FC236}">
                  <a16:creationId xmlns:a16="http://schemas.microsoft.com/office/drawing/2014/main" xmlns="" id="{AB0F49E5-BAF6-7989-575F-A30D99C3FAF9}"/>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 name="Picture 3">
              <a:extLst>
                <a:ext uri="{FF2B5EF4-FFF2-40B4-BE49-F238E27FC236}">
                  <a16:creationId xmlns:a16="http://schemas.microsoft.com/office/drawing/2014/main" xmlns="" id="{8A685BAB-2787-8975-025D-98D8F27CF209}"/>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6" name="Group 5">
              <a:extLst>
                <a:ext uri="{FF2B5EF4-FFF2-40B4-BE49-F238E27FC236}">
                  <a16:creationId xmlns:a16="http://schemas.microsoft.com/office/drawing/2014/main" xmlns="" id="{D543F990-6D59-C7A2-6AB9-95F84954A0A8}"/>
                </a:ext>
              </a:extLst>
            </p:cNvPr>
            <p:cNvGrpSpPr/>
            <p:nvPr/>
          </p:nvGrpSpPr>
          <p:grpSpPr>
            <a:xfrm>
              <a:off x="1" y="0"/>
              <a:ext cx="15119349" cy="1921524"/>
              <a:chOff x="1" y="-1616"/>
              <a:chExt cx="15119349" cy="1921524"/>
            </a:xfrm>
          </p:grpSpPr>
          <p:sp>
            <p:nvSpPr>
              <p:cNvPr id="13" name="Rectangle 12">
                <a:extLst>
                  <a:ext uri="{FF2B5EF4-FFF2-40B4-BE49-F238E27FC236}">
                    <a16:creationId xmlns:a16="http://schemas.microsoft.com/office/drawing/2014/main" xmlns="" id="{DAD23D9A-0787-7BF4-AF25-8C9B02870F9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xmlns="" id="{0077A449-36AE-14ED-03FA-62DAB5DB5F3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xmlns="" id="{0F4B0CE9-6078-C1D3-7BD8-8C7C154B7CAD}"/>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B2C696A7-3E32-331E-403B-E8415A1A6159}"/>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8A144AF4-C2EA-4152-94BB-185F777A7D6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xmlns="" id="{0E88C517-F925-C60E-36CA-B18DC7427B2B}"/>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 name="TextBox 6">
              <a:extLst>
                <a:ext uri="{FF2B5EF4-FFF2-40B4-BE49-F238E27FC236}">
                  <a16:creationId xmlns:a16="http://schemas.microsoft.com/office/drawing/2014/main" xmlns="" id="{B3149E16-EB43-1EF1-1F2F-E4D8C8CE140A}"/>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Olenogorsk</a:t>
              </a:r>
              <a:r>
                <a:rPr lang="en-GB" sz="2000" b="1" dirty="0"/>
                <a:t> West Missile Factory, SRN</a:t>
              </a:r>
            </a:p>
          </p:txBody>
        </p:sp>
        <p:sp>
          <p:nvSpPr>
            <p:cNvPr id="8" name="TextBox 7">
              <a:extLst>
                <a:ext uri="{FF2B5EF4-FFF2-40B4-BE49-F238E27FC236}">
                  <a16:creationId xmlns:a16="http://schemas.microsoft.com/office/drawing/2014/main" xmlns="" id="{F41142A0-9A2E-FFB8-548A-8C33F332547D}"/>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SRNTGT102  CATCODE: 9</a:t>
              </a:r>
            </a:p>
            <a:p>
              <a:pPr marL="0" lvl="0" indent="0" algn="l" rtl="0">
                <a:spcBef>
                  <a:spcPts val="0"/>
                </a:spcBef>
                <a:spcAft>
                  <a:spcPts val="0"/>
                </a:spcAft>
                <a:buNone/>
              </a:pPr>
              <a:r>
                <a:rPr lang="en-GB" sz="1500" b="1" dirty="0"/>
                <a:t>MIDB GEO: </a:t>
              </a:r>
              <a:r>
                <a:rPr lang="pt-BR" sz="1500" b="1" dirty="0"/>
                <a:t>N 68 08.670 E 033 26.053</a:t>
              </a:r>
              <a:endParaRPr lang="en-GB" sz="1500" b="1" dirty="0"/>
            </a:p>
            <a:p>
              <a:pPr marL="0" lvl="0" indent="0" algn="l" rtl="0">
                <a:spcBef>
                  <a:spcPts val="0"/>
                </a:spcBef>
                <a:spcAft>
                  <a:spcPts val="0"/>
                </a:spcAft>
                <a:buNone/>
              </a:pPr>
              <a:r>
                <a:rPr lang="en-GB" sz="1500" b="1" dirty="0"/>
                <a:t>ICOD: 2011-JUL-05 DOI:2011-MAR-11</a:t>
              </a:r>
            </a:p>
          </p:txBody>
        </p:sp>
        <p:sp>
          <p:nvSpPr>
            <p:cNvPr id="9" name="TextBox 8">
              <a:extLst>
                <a:ext uri="{FF2B5EF4-FFF2-40B4-BE49-F238E27FC236}">
                  <a16:creationId xmlns:a16="http://schemas.microsoft.com/office/drawing/2014/main" xmlns="" id="{CD170234-3E1D-91C6-FE68-84D06EBD25FF}"/>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0" name="TextBox 9">
              <a:extLst>
                <a:ext uri="{FF2B5EF4-FFF2-40B4-BE49-F238E27FC236}">
                  <a16:creationId xmlns:a16="http://schemas.microsoft.com/office/drawing/2014/main" xmlns="" id="{12B6E47D-7C2A-F449-B33E-1CFE6F6AAB7C}"/>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2061-JUL-5</a:t>
              </a:r>
            </a:p>
          </p:txBody>
        </p:sp>
        <p:pic>
          <p:nvPicPr>
            <p:cNvPr id="11" name="Picture 10" descr="D:\GIT PROJECTS\OPAT-background\Virtual Intelligence Service only logo.PNG">
              <a:extLst>
                <a:ext uri="{FF2B5EF4-FFF2-40B4-BE49-F238E27FC236}">
                  <a16:creationId xmlns:a16="http://schemas.microsoft.com/office/drawing/2014/main" xmlns="" id="{83009EE3-02B5-B91E-BE83-5C179A337558}"/>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2" name="Rektangel 11">
              <a:extLst>
                <a:ext uri="{FF2B5EF4-FFF2-40B4-BE49-F238E27FC236}">
                  <a16:creationId xmlns:a16="http://schemas.microsoft.com/office/drawing/2014/main" xmlns="" id="{D1197ACD-5567-F72F-87DC-1DC596EFBF6B}"/>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15" name="Google Shape;215;p23"/>
          <p:cNvGraphicFramePr/>
          <p:nvPr>
            <p:extLst>
              <p:ext uri="{D42A27DB-BD31-4B8C-83A1-F6EECF244321}">
                <p14:modId xmlns:p14="http://schemas.microsoft.com/office/powerpoint/2010/main" xmlns="" val="4172571692"/>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xmlns="" val="20000"/>
                    </a:ext>
                  </a:extLst>
                </a:gridCol>
                <a:gridCol w="2864850">
                  <a:extLst>
                    <a:ext uri="{9D8B030D-6E8A-4147-A177-3AD203B41FA5}">
                      <a16:colId xmlns:a16="http://schemas.microsoft.com/office/drawing/2014/main" xmlns="" val="20001"/>
                    </a:ext>
                  </a:extLst>
                </a:gridCol>
                <a:gridCol w="1228650">
                  <a:extLst>
                    <a:ext uri="{9D8B030D-6E8A-4147-A177-3AD203B41FA5}">
                      <a16:colId xmlns:a16="http://schemas.microsoft.com/office/drawing/2014/main" xmlns="" val="20002"/>
                    </a:ext>
                  </a:extLst>
                </a:gridCol>
                <a:gridCol w="2704075">
                  <a:extLst>
                    <a:ext uri="{9D8B030D-6E8A-4147-A177-3AD203B41FA5}">
                      <a16:colId xmlns:a16="http://schemas.microsoft.com/office/drawing/2014/main" xmlns="" val="20003"/>
                    </a:ext>
                  </a:extLst>
                </a:gridCol>
                <a:gridCol w="2704075">
                  <a:extLst>
                    <a:ext uri="{9D8B030D-6E8A-4147-A177-3AD203B41FA5}">
                      <a16:colId xmlns:a16="http://schemas.microsoft.com/office/drawing/2014/main" xmlns="" val="20004"/>
                    </a:ext>
                  </a:extLst>
                </a:gridCol>
                <a:gridCol w="4521725">
                  <a:extLst>
                    <a:ext uri="{9D8B030D-6E8A-4147-A177-3AD203B41FA5}">
                      <a16:colId xmlns:a16="http://schemas.microsoft.com/office/drawing/2014/main" xmlns=""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487650">
                <a:tc gridSpan="2">
                  <a:txBody>
                    <a:bodyPr/>
                    <a:lstStyle/>
                    <a:p>
                      <a:pPr marL="0" lvl="0" indent="0" algn="ctr" rtl="0">
                        <a:spcBef>
                          <a:spcPts val="0"/>
                        </a:spcBef>
                        <a:spcAft>
                          <a:spcPts val="0"/>
                        </a:spcAft>
                        <a:buNone/>
                      </a:pPr>
                      <a:r>
                        <a:rPr lang="en-GB" dirty="0">
                          <a:solidFill>
                            <a:schemeClr val="dk1"/>
                          </a:solidFill>
                        </a:rPr>
                        <a:t>Fuel Storage Tanks</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GB" dirty="0">
                          <a:solidFill>
                            <a:schemeClr val="dk1"/>
                          </a:solidFill>
                        </a:rPr>
                        <a:t>9</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600ft W of DPI B,C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Fuel Storage can cause secondary explosions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87650">
                <a:tc gridSpan="2">
                  <a:txBody>
                    <a:bodyPr/>
                    <a:lstStyle/>
                    <a:p>
                      <a:pPr marL="0" lvl="0" indent="0" algn="ctr" rtl="0">
                        <a:spcBef>
                          <a:spcPts val="0"/>
                        </a:spcBef>
                        <a:spcAft>
                          <a:spcPts val="0"/>
                        </a:spcAft>
                        <a:buNone/>
                      </a:pPr>
                      <a:r>
                        <a:rPr lang="en-GB" dirty="0">
                          <a:solidFill>
                            <a:schemeClr val="dk1"/>
                          </a:solidFill>
                        </a:rPr>
                        <a:t>Ammo Storage Containers</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GB" dirty="0">
                          <a:solidFill>
                            <a:schemeClr val="dk1"/>
                          </a:solidFill>
                        </a:rPr>
                        <a:t>9</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800ft W of DPI B,C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Ammo Storage can cause secondary explosions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87650">
                <a:tc gridSpan="2">
                  <a:txBody>
                    <a:bodyPr/>
                    <a:lstStyle/>
                    <a:p>
                      <a:pPr marL="0" lvl="0" indent="0" algn="ctr" rtl="0">
                        <a:spcBef>
                          <a:spcPts val="0"/>
                        </a:spcBef>
                        <a:spcAft>
                          <a:spcPts val="0"/>
                        </a:spcAft>
                        <a:buNone/>
                      </a:pPr>
                      <a:r>
                        <a:rPr lang="en-GB" dirty="0">
                          <a:solidFill>
                            <a:schemeClr val="dk1"/>
                          </a:solidFill>
                        </a:rPr>
                        <a:t>Industrial Units</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GB" dirty="0">
                          <a:solidFill>
                            <a:schemeClr val="dk1"/>
                          </a:solidFill>
                        </a:rPr>
                        <a:t>13</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400ft S of DPI 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Potential loss of civilian life</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bl>
          </a:graphicData>
        </a:graphic>
      </p:graphicFrame>
      <p:sp>
        <p:nvSpPr>
          <p:cNvPr id="21" name="TextBox 20">
            <a:extLst>
              <a:ext uri="{FF2B5EF4-FFF2-40B4-BE49-F238E27FC236}">
                <a16:creationId xmlns:a16="http://schemas.microsoft.com/office/drawing/2014/main" xmlns="" id="{F9EF4208-1856-6E50-5291-A68B263FE83C}"/>
              </a:ext>
            </a:extLst>
          </p:cNvPr>
          <p:cNvSpPr txBox="1"/>
          <p:nvPr/>
        </p:nvSpPr>
        <p:spPr>
          <a:xfrm>
            <a:off x="2429057" y="369918"/>
            <a:ext cx="66663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DAMAGES ESTIMATION 1/1</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1" name="Group 20">
            <a:extLst>
              <a:ext uri="{FF2B5EF4-FFF2-40B4-BE49-F238E27FC236}">
                <a16:creationId xmlns:a16="http://schemas.microsoft.com/office/drawing/2014/main" xmlns="" id="{DFD72FAF-58C5-7BD5-4BDB-CBCD6832DA4C}"/>
              </a:ext>
            </a:extLst>
          </p:cNvPr>
          <p:cNvGrpSpPr/>
          <p:nvPr/>
        </p:nvGrpSpPr>
        <p:grpSpPr>
          <a:xfrm>
            <a:off x="0" y="0"/>
            <a:ext cx="15119350" cy="1980670"/>
            <a:chOff x="0" y="0"/>
            <a:chExt cx="15119350" cy="1980670"/>
          </a:xfrm>
        </p:grpSpPr>
        <p:sp>
          <p:nvSpPr>
            <p:cNvPr id="22" name="Rectangle 21">
              <a:extLst>
                <a:ext uri="{FF2B5EF4-FFF2-40B4-BE49-F238E27FC236}">
                  <a16:creationId xmlns:a16="http://schemas.microsoft.com/office/drawing/2014/main" xmlns="" id="{CF3DF44F-C7DC-BA90-982C-7D68D5D9F542}"/>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23" name="TextBox 22">
              <a:extLst>
                <a:ext uri="{FF2B5EF4-FFF2-40B4-BE49-F238E27FC236}">
                  <a16:creationId xmlns:a16="http://schemas.microsoft.com/office/drawing/2014/main" xmlns="" id="{7B7CB6C0-1723-26C5-2F71-A47658D752FC}"/>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4" name="Picture 3">
              <a:extLst>
                <a:ext uri="{FF2B5EF4-FFF2-40B4-BE49-F238E27FC236}">
                  <a16:creationId xmlns:a16="http://schemas.microsoft.com/office/drawing/2014/main" xmlns="" id="{27F6C153-0DAF-72AB-7FC8-668CF760FB94}"/>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5" name="Group 24">
              <a:extLst>
                <a:ext uri="{FF2B5EF4-FFF2-40B4-BE49-F238E27FC236}">
                  <a16:creationId xmlns:a16="http://schemas.microsoft.com/office/drawing/2014/main" xmlns="" id="{0E53ED68-E613-6E5A-6C0D-5EA33B1D9966}"/>
                </a:ext>
              </a:extLst>
            </p:cNvPr>
            <p:cNvGrpSpPr/>
            <p:nvPr/>
          </p:nvGrpSpPr>
          <p:grpSpPr>
            <a:xfrm>
              <a:off x="1" y="0"/>
              <a:ext cx="15119349" cy="1921524"/>
              <a:chOff x="1" y="-1616"/>
              <a:chExt cx="15119349" cy="1921524"/>
            </a:xfrm>
          </p:grpSpPr>
          <p:sp>
            <p:nvSpPr>
              <p:cNvPr id="32" name="Rectangle 31">
                <a:extLst>
                  <a:ext uri="{FF2B5EF4-FFF2-40B4-BE49-F238E27FC236}">
                    <a16:creationId xmlns:a16="http://schemas.microsoft.com/office/drawing/2014/main" xmlns="" id="{CDF9F882-CA83-5DC6-69EF-3E930F02E9E1}"/>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xmlns="" id="{423411A6-C633-6BD6-9238-1F7B49D8ECA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xmlns="" id="{2EA9766A-297B-DAA5-AB87-CD3B1A246C28}"/>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xmlns="" id="{CF03C523-61A9-162C-FC59-4B852C237832}"/>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xmlns="" id="{CA6BF08D-2FC5-E32A-152A-9C19DB997E2C}"/>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xmlns="" id="{AC0DF504-E420-361D-C2D9-555F48E1A34B}"/>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6" name="TextBox 25">
              <a:extLst>
                <a:ext uri="{FF2B5EF4-FFF2-40B4-BE49-F238E27FC236}">
                  <a16:creationId xmlns:a16="http://schemas.microsoft.com/office/drawing/2014/main" xmlns="" id="{891019CD-F998-D48C-37BC-522C83C6B203}"/>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Olenogorsk</a:t>
              </a:r>
              <a:r>
                <a:rPr lang="en-GB" sz="2000" b="1" dirty="0"/>
                <a:t> West Missile Factory, SRN</a:t>
              </a:r>
            </a:p>
          </p:txBody>
        </p:sp>
        <p:sp>
          <p:nvSpPr>
            <p:cNvPr id="27" name="TextBox 26">
              <a:extLst>
                <a:ext uri="{FF2B5EF4-FFF2-40B4-BE49-F238E27FC236}">
                  <a16:creationId xmlns:a16="http://schemas.microsoft.com/office/drawing/2014/main" xmlns="" id="{09772823-ED16-9923-F28C-7EC6A7C3EC1D}"/>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SRNTGT102  CATCODE: 9</a:t>
              </a:r>
            </a:p>
            <a:p>
              <a:pPr marL="0" lvl="0" indent="0" algn="l" rtl="0">
                <a:spcBef>
                  <a:spcPts val="0"/>
                </a:spcBef>
                <a:spcAft>
                  <a:spcPts val="0"/>
                </a:spcAft>
                <a:buNone/>
              </a:pPr>
              <a:r>
                <a:rPr lang="en-GB" sz="1500" b="1" dirty="0"/>
                <a:t>MIDB GEO: </a:t>
              </a:r>
              <a:r>
                <a:rPr lang="pt-BR" sz="1500" b="1" dirty="0"/>
                <a:t>N 68 08.670 E 033 26.053</a:t>
              </a:r>
              <a:endParaRPr lang="en-GB" sz="1500" b="1" dirty="0"/>
            </a:p>
            <a:p>
              <a:pPr marL="0" lvl="0" indent="0" algn="l" rtl="0">
                <a:spcBef>
                  <a:spcPts val="0"/>
                </a:spcBef>
                <a:spcAft>
                  <a:spcPts val="0"/>
                </a:spcAft>
                <a:buNone/>
              </a:pPr>
              <a:r>
                <a:rPr lang="en-GB" sz="1500" b="1" dirty="0"/>
                <a:t>ICOD: 2011-JUL-05 DOI:2011-MAR-11</a:t>
              </a:r>
            </a:p>
          </p:txBody>
        </p:sp>
        <p:sp>
          <p:nvSpPr>
            <p:cNvPr id="28" name="TextBox 27">
              <a:extLst>
                <a:ext uri="{FF2B5EF4-FFF2-40B4-BE49-F238E27FC236}">
                  <a16:creationId xmlns:a16="http://schemas.microsoft.com/office/drawing/2014/main" xmlns="" id="{E9BB0F40-7BBB-740E-7B72-4D1A9A65B110}"/>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9" name="TextBox 28">
              <a:extLst>
                <a:ext uri="{FF2B5EF4-FFF2-40B4-BE49-F238E27FC236}">
                  <a16:creationId xmlns:a16="http://schemas.microsoft.com/office/drawing/2014/main" xmlns="" id="{9CA1757D-0A15-981D-4046-FCBF7FF1671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2061-JUL-5</a:t>
              </a:r>
            </a:p>
          </p:txBody>
        </p:sp>
        <p:pic>
          <p:nvPicPr>
            <p:cNvPr id="30" name="Picture 29" descr="D:\GIT PROJECTS\OPAT-background\Virtual Intelligence Service only logo.PNG">
              <a:extLst>
                <a:ext uri="{FF2B5EF4-FFF2-40B4-BE49-F238E27FC236}">
                  <a16:creationId xmlns:a16="http://schemas.microsoft.com/office/drawing/2014/main" xmlns="" id="{2542CFA4-EEAE-9BA4-D589-FFF26674009E}"/>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31" name="Rektangel 11">
              <a:extLst>
                <a:ext uri="{FF2B5EF4-FFF2-40B4-BE49-F238E27FC236}">
                  <a16:creationId xmlns:a16="http://schemas.microsoft.com/office/drawing/2014/main" xmlns="" id="{AFD33239-C002-D68D-33A0-26C02D346021}"/>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0" name="Picture 19" descr="An aerial view of a city&#10;&#10;Description automatically generated">
            <a:extLst>
              <a:ext uri="{FF2B5EF4-FFF2-40B4-BE49-F238E27FC236}">
                <a16:creationId xmlns:a16="http://schemas.microsoft.com/office/drawing/2014/main" xmlns="" id="{37AD63D4-FDF0-CB07-1FEA-35AEFB808CD4}"/>
              </a:ext>
            </a:extLst>
          </p:cNvPr>
          <p:cNvPicPr>
            <a:picLocks noChangeAspect="1"/>
          </p:cNvPicPr>
          <p:nvPr/>
        </p:nvPicPr>
        <p:blipFill>
          <a:blip r:embed="rId5">
            <a:grayscl/>
            <a:extLst>
              <a:ext uri="{BEBA8EAE-BF5A-486C-A8C5-ECC9F3942E4B}">
                <a14:imgProps xmlns:a14="http://schemas.microsoft.com/office/drawing/2010/main" xmlns="">
                  <a14:imgLayer r:embed="rId6">
                    <a14:imgEffect>
                      <a14:sharpenSoften amount="7000"/>
                    </a14:imgEffect>
                    <a14:imgEffect>
                      <a14:colorTemperature colorTemp="2389"/>
                    </a14:imgEffect>
                    <a14:imgEffect>
                      <a14:saturation sat="0"/>
                    </a14:imgEffect>
                  </a14:imgLayer>
                </a14:imgProps>
              </a:ext>
            </a:extLst>
          </a:blip>
          <a:srcRect l="41257" t="35835" r="45910" b="46968"/>
          <a:stretch/>
        </p:blipFill>
        <p:spPr>
          <a:xfrm>
            <a:off x="7938414" y="1913410"/>
            <a:ext cx="7180935" cy="4167215"/>
          </a:xfrm>
          <a:prstGeom prst="rect">
            <a:avLst/>
          </a:prstGeom>
        </p:spPr>
      </p:pic>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TARGET OBJECTIVE</a:t>
              </a:r>
              <a:endParaRPr b="1">
                <a:solidFill>
                  <a:schemeClr val="dk1"/>
                </a:solidFill>
              </a:endParaRPr>
            </a:p>
            <a:p>
              <a:pPr marL="0" lvl="0" indent="0" algn="ctr" rtl="0">
                <a:spcBef>
                  <a:spcPts val="0"/>
                </a:spcBef>
                <a:spcAft>
                  <a:spcPts val="0"/>
                </a:spcAft>
                <a:buNone/>
              </a:pPr>
              <a:r>
                <a:rPr lang="fr" b="1">
                  <a:solidFill>
                    <a:schemeClr val="dk1"/>
                  </a:solidFill>
                </a:rPr>
                <a:t>DAMAGE/CHANGE ASSESSMENT</a:t>
              </a:r>
              <a:endParaRPr b="1">
                <a:solidFill>
                  <a:schemeClr val="dk1"/>
                </a:solidFill>
              </a:endParaRPr>
            </a:p>
            <a:p>
              <a:pPr marL="0" lvl="0" indent="0" algn="ctr" rtl="0">
                <a:spcBef>
                  <a:spcPts val="0"/>
                </a:spcBef>
                <a:spcAft>
                  <a:spcPts val="0"/>
                </a:spcAft>
                <a:buNone/>
              </a:pPr>
              <a:r>
                <a:rPr lang="fr" b="1">
                  <a:solidFill>
                    <a:schemeClr val="dk1"/>
                  </a:solidFill>
                </a:rPr>
                <a:t>JDPI:[XXXXXX]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5950"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dirty="0"/>
              <a:t>BDA REMARK: [CLASSIFICATION] [DISSEMINATION]</a:t>
            </a:r>
            <a:r>
              <a:rPr lang="fr" b="1" dirty="0"/>
              <a:t> </a:t>
            </a:r>
            <a:r>
              <a:rPr lang="fr" dirty="0"/>
              <a:t>Assessment: Physical Damage/change, Collateral Damage, Functional Damage/change, Munitions Effectiveness, Reattack Recommendation, Additional/Collateral Effects</a:t>
            </a:r>
            <a:endParaRPr dirty="0"/>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38" name="TextBox 37">
            <a:extLst>
              <a:ext uri="{FF2B5EF4-FFF2-40B4-BE49-F238E27FC236}">
                <a16:creationId xmlns:a16="http://schemas.microsoft.com/office/drawing/2014/main" xmlns="" id="{4C0EAB3D-E78C-3EC1-3F6D-1B1996B370B8}"/>
              </a:ext>
            </a:extLst>
          </p:cNvPr>
          <p:cNvSpPr txBox="1"/>
          <p:nvPr/>
        </p:nvSpPr>
        <p:spPr>
          <a:xfrm>
            <a:off x="2429057" y="369918"/>
            <a:ext cx="6666364" cy="400110"/>
          </a:xfrm>
          <a:prstGeom prst="rect">
            <a:avLst/>
          </a:prstGeom>
          <a:noFill/>
        </p:spPr>
        <p:txBody>
          <a:bodyPr wrap="square">
            <a:spAutoFit/>
          </a:bodyPr>
          <a:lstStyle/>
          <a:p>
            <a:pPr marL="0" lvl="0" indent="0" algn="l" rtl="0">
              <a:spcBef>
                <a:spcPts val="0"/>
              </a:spcBef>
              <a:spcAft>
                <a:spcPts val="0"/>
              </a:spcAft>
              <a:buNone/>
            </a:pPr>
            <a:r>
              <a:rPr lang="en-GB" sz="2000" b="1" dirty="0"/>
              <a:t>BATTLE DAMAGE ASSESSMENT GRAPHIC 1</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453</TotalTime>
  <Words>1569</Words>
  <Application>Microsoft Office PowerPoint</Application>
  <PresentationFormat>Egendefinert</PresentationFormat>
  <Paragraphs>318</Paragraphs>
  <Slides>11</Slides>
  <Notes>11</Notes>
  <HiddenSlides>0</HiddenSlides>
  <MMClips>0</MMClips>
  <ScaleCrop>false</ScaleCrop>
  <HeadingPairs>
    <vt:vector size="6" baseType="variant">
      <vt:variant>
        <vt:lpstr>Brukte skrifter</vt:lpstr>
      </vt:variant>
      <vt:variant>
        <vt:i4>1</vt:i4>
      </vt:variant>
      <vt:variant>
        <vt:lpstr>Tema</vt:lpstr>
      </vt:variant>
      <vt:variant>
        <vt:i4>1</vt:i4>
      </vt:variant>
      <vt:variant>
        <vt:lpstr>Lysbildetitler</vt:lpstr>
      </vt:variant>
      <vt:variant>
        <vt:i4>11</vt:i4>
      </vt:variant>
    </vt:vector>
  </HeadingPairs>
  <TitlesOfParts>
    <vt:vector size="13" baseType="lpstr">
      <vt:lpstr>Arial</vt:lpstr>
      <vt:lpstr>Simple Light</vt:lpstr>
      <vt:lpstr>TARGET FOLDER  SRNTGT102   Olenogorsk West Missile Factory, SRN</vt:lpstr>
      <vt:lpstr>Lysbilde 2</vt:lpstr>
      <vt:lpstr>Lysbilde 3</vt:lpstr>
      <vt:lpstr>Lysbilde 4</vt:lpstr>
      <vt:lpstr>Lysbilde 5</vt:lpstr>
      <vt:lpstr>Lysbilde 6</vt:lpstr>
      <vt:lpstr>Lysbilde 7</vt:lpstr>
      <vt:lpstr>Lysbilde 8</vt:lpstr>
      <vt:lpstr>Lysbilde 9</vt:lpstr>
      <vt:lpstr>Lysbilde 10</vt:lpstr>
      <vt:lpstr>Lysbilde 11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TARGET FOLDER  SRNTGT102   Olenogorsk West Missile Factory, SRN</dc:title>
  <cp:lastModifiedBy>Frode Nakken</cp:lastModifiedBy>
  <cp:revision>10</cp:revision>
  <dcterms:modified xsi:type="dcterms:W3CDTF">2025-01-06T19:19:55Z</dcterms:modified>
</cp:coreProperties>
</file>